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71"/>
  </p:notesMasterIdLst>
  <p:sldIdLst>
    <p:sldId id="339" r:id="rId2"/>
    <p:sldId id="438" r:id="rId3"/>
    <p:sldId id="337" r:id="rId4"/>
    <p:sldId id="439" r:id="rId5"/>
    <p:sldId id="344" r:id="rId6"/>
    <p:sldId id="357" r:id="rId7"/>
    <p:sldId id="462" r:id="rId8"/>
    <p:sldId id="369" r:id="rId9"/>
    <p:sldId id="321" r:id="rId10"/>
    <p:sldId id="314" r:id="rId11"/>
    <p:sldId id="425" r:id="rId12"/>
    <p:sldId id="426" r:id="rId13"/>
    <p:sldId id="420" r:id="rId14"/>
    <p:sldId id="421" r:id="rId15"/>
    <p:sldId id="387" r:id="rId16"/>
    <p:sldId id="388" r:id="rId17"/>
    <p:sldId id="389" r:id="rId18"/>
    <p:sldId id="463" r:id="rId19"/>
    <p:sldId id="427" r:id="rId20"/>
    <p:sldId id="412" r:id="rId21"/>
    <p:sldId id="428" r:id="rId22"/>
    <p:sldId id="429" r:id="rId23"/>
    <p:sldId id="430" r:id="rId24"/>
    <p:sldId id="411" r:id="rId25"/>
    <p:sldId id="431" r:id="rId26"/>
    <p:sldId id="302" r:id="rId27"/>
    <p:sldId id="319" r:id="rId28"/>
    <p:sldId id="326" r:id="rId29"/>
    <p:sldId id="324" r:id="rId30"/>
    <p:sldId id="307" r:id="rId31"/>
    <p:sldId id="364" r:id="rId32"/>
    <p:sldId id="353" r:id="rId33"/>
    <p:sldId id="310" r:id="rId34"/>
    <p:sldId id="312" r:id="rId35"/>
    <p:sldId id="299" r:id="rId36"/>
    <p:sldId id="297" r:id="rId37"/>
    <p:sldId id="298" r:id="rId38"/>
    <p:sldId id="443" r:id="rId39"/>
    <p:sldId id="450" r:id="rId40"/>
    <p:sldId id="449" r:id="rId41"/>
    <p:sldId id="457" r:id="rId42"/>
    <p:sldId id="458" r:id="rId43"/>
    <p:sldId id="461" r:id="rId44"/>
    <p:sldId id="452" r:id="rId45"/>
    <p:sldId id="453" r:id="rId46"/>
    <p:sldId id="460" r:id="rId47"/>
    <p:sldId id="467" r:id="rId48"/>
    <p:sldId id="464" r:id="rId49"/>
    <p:sldId id="465" r:id="rId50"/>
    <p:sldId id="358" r:id="rId51"/>
    <p:sldId id="433" r:id="rId52"/>
    <p:sldId id="434" r:id="rId53"/>
    <p:sldId id="432" r:id="rId54"/>
    <p:sldId id="329" r:id="rId55"/>
    <p:sldId id="330" r:id="rId56"/>
    <p:sldId id="333" r:id="rId57"/>
    <p:sldId id="334" r:id="rId58"/>
    <p:sldId id="328" r:id="rId59"/>
    <p:sldId id="435" r:id="rId60"/>
    <p:sldId id="343" r:id="rId61"/>
    <p:sldId id="359" r:id="rId62"/>
    <p:sldId id="348" r:id="rId63"/>
    <p:sldId id="360" r:id="rId64"/>
    <p:sldId id="354" r:id="rId65"/>
    <p:sldId id="355" r:id="rId66"/>
    <p:sldId id="436" r:id="rId67"/>
    <p:sldId id="440" r:id="rId68"/>
    <p:sldId id="441" r:id="rId69"/>
    <p:sldId id="45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5856D6"/>
    <a:srgbClr val="9D47E1"/>
    <a:srgbClr val="456A58"/>
    <a:srgbClr val="E3E79D"/>
    <a:srgbClr val="58ABCA"/>
    <a:srgbClr val="62BDE0"/>
    <a:srgbClr val="6DD2F9"/>
    <a:srgbClr val="39F7E1"/>
    <a:srgbClr val="38F3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52397"/>
  </p:normalViewPr>
  <p:slideViewPr>
    <p:cSldViewPr snapToGrid="0" snapToObjects="1">
      <p:cViewPr varScale="1">
        <p:scale>
          <a:sx n="60" d="100"/>
          <a:sy n="60" d="100"/>
        </p:scale>
        <p:origin x="1992"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4" d="100"/>
          <a:sy n="114" d="100"/>
        </p:scale>
        <p:origin x="176" y="7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684F4-9871-5143-8D7C-8CE109E3B22F}"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746C8-ECE4-F54A-A84F-70DF43DB1C71}" type="slidenum">
              <a:rPr lang="en-US" smtClean="0"/>
              <a:t>‹#›</a:t>
            </a:fld>
            <a:endParaRPr lang="en-US"/>
          </a:p>
        </p:txBody>
      </p:sp>
    </p:spTree>
    <p:extLst>
      <p:ext uri="{BB962C8B-B14F-4D97-AF65-F5344CB8AC3E}">
        <p14:creationId xmlns:p14="http://schemas.microsoft.com/office/powerpoint/2010/main" val="12430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1</a:t>
            </a:fld>
            <a:endParaRPr lang="en-US"/>
          </a:p>
        </p:txBody>
      </p:sp>
    </p:spTree>
    <p:extLst>
      <p:ext uri="{BB962C8B-B14F-4D97-AF65-F5344CB8AC3E}">
        <p14:creationId xmlns:p14="http://schemas.microsoft.com/office/powerpoint/2010/main" val="387870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Driverless cars like those being developed by Tesla and Waymo</a:t>
            </a:r>
          </a:p>
        </p:txBody>
      </p:sp>
      <p:sp>
        <p:nvSpPr>
          <p:cNvPr id="4" name="Slide Number Placeholder 3"/>
          <p:cNvSpPr>
            <a:spLocks noGrp="1"/>
          </p:cNvSpPr>
          <p:nvPr>
            <p:ph type="sldNum" sz="quarter" idx="5"/>
          </p:nvPr>
        </p:nvSpPr>
        <p:spPr/>
        <p:txBody>
          <a:bodyPr/>
          <a:lstStyle/>
          <a:p>
            <a:fld id="{679746C8-ECE4-F54A-A84F-70DF43DB1C71}" type="slidenum">
              <a:rPr lang="en-US" smtClean="0"/>
              <a:t>10</a:t>
            </a:fld>
            <a:endParaRPr lang="en-US"/>
          </a:p>
        </p:txBody>
      </p:sp>
    </p:spTree>
    <p:extLst>
      <p:ext uri="{BB962C8B-B14F-4D97-AF65-F5344CB8AC3E}">
        <p14:creationId xmlns:p14="http://schemas.microsoft.com/office/powerpoint/2010/main" val="961703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spam filters, which are now capable of catching 99.9% of spam</a:t>
            </a:r>
          </a:p>
        </p:txBody>
      </p:sp>
      <p:sp>
        <p:nvSpPr>
          <p:cNvPr id="4" name="Slide Number Placeholder 3"/>
          <p:cNvSpPr>
            <a:spLocks noGrp="1"/>
          </p:cNvSpPr>
          <p:nvPr>
            <p:ph type="sldNum" sz="quarter" idx="5"/>
          </p:nvPr>
        </p:nvSpPr>
        <p:spPr/>
        <p:txBody>
          <a:bodyPr/>
          <a:lstStyle/>
          <a:p>
            <a:fld id="{679746C8-ECE4-F54A-A84F-70DF43DB1C71}" type="slidenum">
              <a:rPr lang="en-US" smtClean="0"/>
              <a:t>11</a:t>
            </a:fld>
            <a:endParaRPr lang="en-US"/>
          </a:p>
        </p:txBody>
      </p:sp>
    </p:spTree>
    <p:extLst>
      <p:ext uri="{BB962C8B-B14F-4D97-AF65-F5344CB8AC3E}">
        <p14:creationId xmlns:p14="http://schemas.microsoft.com/office/powerpoint/2010/main" val="159157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Social </a:t>
            </a:r>
            <a:r>
              <a:rPr lang="en-US" dirty="0" err="1"/>
              <a:t>meda</a:t>
            </a:r>
            <a:r>
              <a:rPr lang="en-US" dirty="0"/>
              <a:t> sites use AI to decide what content to show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Last summer, I created a </a:t>
            </a:r>
            <a:r>
              <a:rPr lang="en-US" dirty="0" err="1"/>
              <a:t>TikTok</a:t>
            </a:r>
            <a:r>
              <a:rPr lang="en-US" dirty="0"/>
              <a:t> account to follow my brother, who has somehow managed to become a minor social media celebrity in Poland while running business development at a Polish data science company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what it showed me when I opened the website – it’s a dog dancing while its owner sings a little song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doesn’t have much information about me yet, so this is probably just a guess about what would entertain a randomly chosen person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It’s a pretty good guess!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I kept using the site, it would start showing me recommendations that are more and more tailored based on the kind of content I seem to like to see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not sure I want to know what that would look like </a:t>
            </a:r>
          </a:p>
        </p:txBody>
      </p:sp>
      <p:sp>
        <p:nvSpPr>
          <p:cNvPr id="4" name="Slide Number Placeholder 3"/>
          <p:cNvSpPr>
            <a:spLocks noGrp="1"/>
          </p:cNvSpPr>
          <p:nvPr>
            <p:ph type="sldNum" sz="quarter" idx="5"/>
          </p:nvPr>
        </p:nvSpPr>
        <p:spPr/>
        <p:txBody>
          <a:bodyPr/>
          <a:lstStyle/>
          <a:p>
            <a:fld id="{679746C8-ECE4-F54A-A84F-70DF43DB1C71}" type="slidenum">
              <a:rPr lang="en-US" smtClean="0"/>
              <a:t>12</a:t>
            </a:fld>
            <a:endParaRPr lang="en-US"/>
          </a:p>
        </p:txBody>
      </p:sp>
    </p:spTree>
    <p:extLst>
      <p:ext uri="{BB962C8B-B14F-4D97-AF65-F5344CB8AC3E}">
        <p14:creationId xmlns:p14="http://schemas.microsoft.com/office/powerpoint/2010/main" val="2389146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US" dirty="0"/>
              <a:t>AI is also used for machine translation services like Google Translate</a:t>
            </a:r>
          </a:p>
        </p:txBody>
      </p:sp>
      <p:sp>
        <p:nvSpPr>
          <p:cNvPr id="4" name="Slide Number Placeholder 3"/>
          <p:cNvSpPr>
            <a:spLocks noGrp="1"/>
          </p:cNvSpPr>
          <p:nvPr>
            <p:ph type="sldNum" sz="quarter" idx="5"/>
          </p:nvPr>
        </p:nvSpPr>
        <p:spPr/>
        <p:txBody>
          <a:bodyPr/>
          <a:lstStyle/>
          <a:p>
            <a:fld id="{679746C8-ECE4-F54A-A84F-70DF43DB1C71}" type="slidenum">
              <a:rPr lang="en-US" smtClean="0"/>
              <a:t>13</a:t>
            </a:fld>
            <a:endParaRPr lang="en-US"/>
          </a:p>
        </p:txBody>
      </p:sp>
    </p:spTree>
    <p:extLst>
      <p:ext uri="{BB962C8B-B14F-4D97-AF65-F5344CB8AC3E}">
        <p14:creationId xmlns:p14="http://schemas.microsoft.com/office/powerpoint/2010/main" val="32454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US" dirty="0"/>
              <a:t>Translations are often imperfect, to put it mildly</a:t>
            </a:r>
          </a:p>
          <a:p>
            <a:pPr marL="0" indent="0">
              <a:buFontTx/>
              <a:buNone/>
            </a:pPr>
            <a:endParaRPr lang="en-US" dirty="0"/>
          </a:p>
          <a:p>
            <a:pPr marL="0" indent="0">
              <a:buFontTx/>
              <a:buNone/>
            </a:pPr>
            <a:r>
              <a:rPr lang="en-US" dirty="0"/>
              <a:t>Nonetheless, often works well enough for understanding</a:t>
            </a:r>
          </a:p>
        </p:txBody>
      </p:sp>
      <p:sp>
        <p:nvSpPr>
          <p:cNvPr id="4" name="Slide Number Placeholder 3"/>
          <p:cNvSpPr>
            <a:spLocks noGrp="1"/>
          </p:cNvSpPr>
          <p:nvPr>
            <p:ph type="sldNum" sz="quarter" idx="5"/>
          </p:nvPr>
        </p:nvSpPr>
        <p:spPr/>
        <p:txBody>
          <a:bodyPr/>
          <a:lstStyle/>
          <a:p>
            <a:fld id="{679746C8-ECE4-F54A-A84F-70DF43DB1C71}" type="slidenum">
              <a:rPr lang="en-US" smtClean="0"/>
              <a:t>14</a:t>
            </a:fld>
            <a:endParaRPr lang="en-US"/>
          </a:p>
        </p:txBody>
      </p:sp>
    </p:spTree>
    <p:extLst>
      <p:ext uri="{BB962C8B-B14F-4D97-AF65-F5344CB8AC3E}">
        <p14:creationId xmlns:p14="http://schemas.microsoft.com/office/powerpoint/2010/main" val="2557376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US" dirty="0"/>
              <a:t>Video games</a:t>
            </a:r>
          </a:p>
        </p:txBody>
      </p:sp>
      <p:sp>
        <p:nvSpPr>
          <p:cNvPr id="4" name="Slide Number Placeholder 3"/>
          <p:cNvSpPr>
            <a:spLocks noGrp="1"/>
          </p:cNvSpPr>
          <p:nvPr>
            <p:ph type="sldNum" sz="quarter" idx="5"/>
          </p:nvPr>
        </p:nvSpPr>
        <p:spPr/>
        <p:txBody>
          <a:bodyPr/>
          <a:lstStyle/>
          <a:p>
            <a:fld id="{679746C8-ECE4-F54A-A84F-70DF43DB1C71}" type="slidenum">
              <a:rPr lang="en-US" smtClean="0"/>
              <a:t>15</a:t>
            </a:fld>
            <a:endParaRPr lang="en-US"/>
          </a:p>
        </p:txBody>
      </p:sp>
    </p:spTree>
    <p:extLst>
      <p:ext uri="{BB962C8B-B14F-4D97-AF65-F5344CB8AC3E}">
        <p14:creationId xmlns:p14="http://schemas.microsoft.com/office/powerpoint/2010/main" val="70045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US" dirty="0"/>
              <a:t>Financial firms use AI to automatically trade stocks</a:t>
            </a:r>
          </a:p>
        </p:txBody>
      </p:sp>
      <p:sp>
        <p:nvSpPr>
          <p:cNvPr id="4" name="Slide Number Placeholder 3"/>
          <p:cNvSpPr>
            <a:spLocks noGrp="1"/>
          </p:cNvSpPr>
          <p:nvPr>
            <p:ph type="sldNum" sz="quarter" idx="5"/>
          </p:nvPr>
        </p:nvSpPr>
        <p:spPr/>
        <p:txBody>
          <a:bodyPr/>
          <a:lstStyle/>
          <a:p>
            <a:fld id="{679746C8-ECE4-F54A-A84F-70DF43DB1C71}" type="slidenum">
              <a:rPr lang="en-US" smtClean="0"/>
              <a:t>16</a:t>
            </a:fld>
            <a:endParaRPr lang="en-US"/>
          </a:p>
        </p:txBody>
      </p:sp>
    </p:spTree>
    <p:extLst>
      <p:ext uri="{BB962C8B-B14F-4D97-AF65-F5344CB8AC3E}">
        <p14:creationId xmlns:p14="http://schemas.microsoft.com/office/powerpoint/2010/main" val="487985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r>
              <a:rPr lang="en-US" dirty="0"/>
              <a:t>AI is increasingly used in warfare</a:t>
            </a:r>
          </a:p>
          <a:p>
            <a:pPr marL="0" indent="0">
              <a:buFontTx/>
              <a:buNone/>
            </a:pPr>
            <a:endParaRPr lang="en-US" dirty="0"/>
          </a:p>
          <a:p>
            <a:pPr marL="0" indent="0">
              <a:buFontTx/>
              <a:buNone/>
            </a:pPr>
            <a:r>
              <a:rPr lang="en-US" dirty="0"/>
              <a:t>This is the STM Kargu-2</a:t>
            </a:r>
          </a:p>
          <a:p>
            <a:pPr marL="0" indent="0">
              <a:buFontTx/>
              <a:buNone/>
            </a:pPr>
            <a:endParaRPr lang="en-US" dirty="0"/>
          </a:p>
          <a:p>
            <a:pPr marL="171450" indent="-171450">
              <a:buFontTx/>
              <a:buChar char="-"/>
            </a:pPr>
            <a:r>
              <a:rPr lang="en-US" dirty="0"/>
              <a:t>The Kargu-2 is an aerial drone that supposedly has the capability to automatically identify and attack human targets using artificial intelligence</a:t>
            </a:r>
          </a:p>
          <a:p>
            <a:pPr marL="171450" indent="-171450">
              <a:buFontTx/>
              <a:buChar char="-"/>
            </a:pPr>
            <a:r>
              <a:rPr lang="en-US" dirty="0"/>
              <a:t>According to STM, the Turkish company that manufactures it, the system “is capable of detecting and striking static or mobile targets with high precision during day and night conditions.”</a:t>
            </a:r>
          </a:p>
          <a:p>
            <a:pPr marL="171450" indent="-171450">
              <a:buFontTx/>
              <a:buChar char="-"/>
            </a:pPr>
            <a:r>
              <a:rPr lang="en-US" dirty="0"/>
              <a:t>The UN recently reported that the Kargu-2 was used to "hunt down and remotely engage" opposition forces in Libya</a:t>
            </a:r>
          </a:p>
          <a:p>
            <a:pPr marL="171450" indent="-171450">
              <a:buFontTx/>
              <a:buChar char="-"/>
            </a:pPr>
            <a:endParaRPr lang="en-US" dirty="0"/>
          </a:p>
          <a:p>
            <a:pPr marL="0" indent="0">
              <a:buFontTx/>
              <a:buNone/>
            </a:pPr>
            <a:r>
              <a:rPr lang="en-US" dirty="0"/>
              <a:t>https://</a:t>
            </a:r>
            <a:r>
              <a:rPr lang="en-US" dirty="0" err="1"/>
              <a:t>www.stm.com.tr</a:t>
            </a:r>
            <a:r>
              <a:rPr lang="en-US" dirty="0"/>
              <a:t>/</a:t>
            </a:r>
            <a:r>
              <a:rPr lang="en-US" dirty="0" err="1"/>
              <a:t>en</a:t>
            </a:r>
            <a:r>
              <a:rPr lang="en-US" dirty="0"/>
              <a:t>/</a:t>
            </a:r>
            <a:r>
              <a:rPr lang="en-US" dirty="0" err="1"/>
              <a:t>kargu</a:t>
            </a:r>
            <a:r>
              <a:rPr lang="en-US" dirty="0"/>
              <a:t>-autonomous-tactical-multi-rotor-attack-</a:t>
            </a:r>
            <a:r>
              <a:rPr lang="en-US" dirty="0" err="1"/>
              <a:t>uav</a:t>
            </a:r>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17</a:t>
            </a:fld>
            <a:endParaRPr lang="en-US"/>
          </a:p>
        </p:txBody>
      </p:sp>
    </p:spTree>
    <p:extLst>
      <p:ext uri="{BB962C8B-B14F-4D97-AF65-F5344CB8AC3E}">
        <p14:creationId xmlns:p14="http://schemas.microsoft.com/office/powerpoint/2010/main" val="4085664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Capabilities of AI-based systems have been growing rapidly in recent decades</a:t>
            </a:r>
          </a:p>
        </p:txBody>
      </p:sp>
      <p:sp>
        <p:nvSpPr>
          <p:cNvPr id="4" name="Slide Number Placeholder 3"/>
          <p:cNvSpPr>
            <a:spLocks noGrp="1"/>
          </p:cNvSpPr>
          <p:nvPr>
            <p:ph type="sldNum" sz="quarter" idx="5"/>
          </p:nvPr>
        </p:nvSpPr>
        <p:spPr/>
        <p:txBody>
          <a:bodyPr/>
          <a:lstStyle/>
          <a:p>
            <a:fld id="{679746C8-ECE4-F54A-A84F-70DF43DB1C71}" type="slidenum">
              <a:rPr lang="en-US" smtClean="0"/>
              <a:t>18</a:t>
            </a:fld>
            <a:endParaRPr lang="en-US"/>
          </a:p>
        </p:txBody>
      </p:sp>
    </p:spTree>
    <p:extLst>
      <p:ext uri="{BB962C8B-B14F-4D97-AF65-F5344CB8AC3E}">
        <p14:creationId xmlns:p14="http://schemas.microsoft.com/office/powerpoint/2010/main" val="4018157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MAY 1997, an IBM supercomputer known as Deep Blue beat then chess world champion Garry Kasparov, who had once bragged he would never lose to a machine.</a:t>
            </a:r>
          </a:p>
          <a:p>
            <a:endParaRPr lang="en-US" dirty="0"/>
          </a:p>
          <a:p>
            <a:r>
              <a:rPr lang="en-US" dirty="0"/>
              <a:t>One of the engineers who built Deep Blue recently claimed that Kasparov’s loss was due largely to a bug in the software that led it to produce a surprising and ultimately very effective move</a:t>
            </a:r>
          </a:p>
          <a:p>
            <a:endParaRPr lang="en-US" dirty="0"/>
          </a:p>
          <a:p>
            <a:r>
              <a:rPr lang="en-US" dirty="0"/>
              <a:t>But these days, we have chess software that can easily beat the world’s best players over and over again</a:t>
            </a:r>
          </a:p>
        </p:txBody>
      </p:sp>
      <p:sp>
        <p:nvSpPr>
          <p:cNvPr id="4" name="Slide Number Placeholder 3"/>
          <p:cNvSpPr>
            <a:spLocks noGrp="1"/>
          </p:cNvSpPr>
          <p:nvPr>
            <p:ph type="sldNum" sz="quarter" idx="5"/>
          </p:nvPr>
        </p:nvSpPr>
        <p:spPr/>
        <p:txBody>
          <a:bodyPr/>
          <a:lstStyle/>
          <a:p>
            <a:fld id="{679746C8-ECE4-F54A-A84F-70DF43DB1C71}" type="slidenum">
              <a:rPr lang="en-US" smtClean="0"/>
              <a:t>19</a:t>
            </a:fld>
            <a:endParaRPr lang="en-US"/>
          </a:p>
        </p:txBody>
      </p:sp>
    </p:spTree>
    <p:extLst>
      <p:ext uri="{BB962C8B-B14F-4D97-AF65-F5344CB8AC3E}">
        <p14:creationId xmlns:p14="http://schemas.microsoft.com/office/powerpoint/2010/main" val="52632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2</a:t>
            </a:fld>
            <a:endParaRPr lang="en-US"/>
          </a:p>
        </p:txBody>
      </p:sp>
    </p:spTree>
    <p:extLst>
      <p:ext uri="{BB962C8B-B14F-4D97-AF65-F5344CB8AC3E}">
        <p14:creationId xmlns:p14="http://schemas.microsoft.com/office/powerpoint/2010/main" val="3899439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Stockfish </a:t>
            </a:r>
          </a:p>
          <a:p>
            <a:pPr marL="171450" indent="-171450">
              <a:buFontTx/>
              <a:buChar char="-"/>
            </a:pPr>
            <a:r>
              <a:rPr lang="en-US" dirty="0"/>
              <a:t>contemporary successor to Deep Blue</a:t>
            </a:r>
          </a:p>
          <a:p>
            <a:pPr marL="171450" indent="-171450">
              <a:buFontTx/>
              <a:buChar char="-"/>
            </a:pPr>
            <a:r>
              <a:rPr lang="en-US" dirty="0"/>
              <a:t>Until recently the strongest chess-playing program in existence</a:t>
            </a:r>
          </a:p>
        </p:txBody>
      </p:sp>
      <p:sp>
        <p:nvSpPr>
          <p:cNvPr id="4" name="Slide Number Placeholder 3"/>
          <p:cNvSpPr>
            <a:spLocks noGrp="1"/>
          </p:cNvSpPr>
          <p:nvPr>
            <p:ph type="sldNum" sz="quarter" idx="5"/>
          </p:nvPr>
        </p:nvSpPr>
        <p:spPr/>
        <p:txBody>
          <a:bodyPr/>
          <a:lstStyle/>
          <a:p>
            <a:fld id="{679746C8-ECE4-F54A-A84F-70DF43DB1C71}" type="slidenum">
              <a:rPr lang="en-US" smtClean="0"/>
              <a:t>20</a:t>
            </a:fld>
            <a:endParaRPr lang="en-US"/>
          </a:p>
        </p:txBody>
      </p:sp>
    </p:spTree>
    <p:extLst>
      <p:ext uri="{BB962C8B-B14F-4D97-AF65-F5344CB8AC3E}">
        <p14:creationId xmlns:p14="http://schemas.microsoft.com/office/powerpoint/2010/main" val="187301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Stockfish is capable of absolutely destroying human grandmasters, including world champion magnus </a:t>
            </a:r>
            <a:r>
              <a:rPr lang="en-US" dirty="0" err="1"/>
              <a:t>carlsen</a:t>
            </a:r>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21</a:t>
            </a:fld>
            <a:endParaRPr lang="en-US"/>
          </a:p>
        </p:txBody>
      </p:sp>
    </p:spTree>
    <p:extLst>
      <p:ext uri="{BB962C8B-B14F-4D97-AF65-F5344CB8AC3E}">
        <p14:creationId xmlns:p14="http://schemas.microsoft.com/office/powerpoint/2010/main" val="1363590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more impressively, Google was able to develop an AI-based system to play the board game Go that is capable of beating the world’s greatest Go champions</a:t>
            </a:r>
          </a:p>
          <a:p>
            <a:endParaRPr lang="en-US" dirty="0"/>
          </a:p>
          <a:p>
            <a:pPr marL="171450" indent="-171450">
              <a:buFontTx/>
              <a:buChar char="-"/>
            </a:pPr>
            <a:r>
              <a:rPr lang="en-US" dirty="0"/>
              <a:t>This is a picture of Lee Sedol, one of the strongest Go players in the world, who was beaten by </a:t>
            </a:r>
            <a:r>
              <a:rPr lang="en-US" dirty="0" err="1"/>
              <a:t>AlphGo</a:t>
            </a:r>
            <a:r>
              <a:rPr lang="en-US" dirty="0"/>
              <a:t> in 2016</a:t>
            </a:r>
          </a:p>
          <a:p>
            <a:pPr marL="171450" indent="-171450">
              <a:buFontTx/>
              <a:buChar char="-"/>
            </a:pPr>
            <a:r>
              <a:rPr lang="en-US" dirty="0"/>
              <a:t>He retired in 2019 after declaring that it was now impossible for humans to beat AI at Go</a:t>
            </a:r>
          </a:p>
          <a:p>
            <a:pPr marL="171450" indent="-171450">
              <a:buFontTx/>
              <a:buChar char="-"/>
            </a:pPr>
            <a:r>
              <a:rPr lang="en-US" dirty="0"/>
              <a:t>Here’s a quote: “Even if I become the number one, there is an entity that cannot be defeated</a:t>
            </a:r>
          </a:p>
          <a:p>
            <a:pPr marL="171450" indent="-171450">
              <a:buFontTx/>
              <a:buChar char="-"/>
            </a:pPr>
            <a:r>
              <a:rPr lang="en-US" dirty="0"/>
              <a:t>In one game, AlphaGo played a move so surprising that Lee Se-dol literally fell out of his chair. The move violated centuries of conventional wisdom about how to play the game, and is now studied as one of the most brilliant moves ever played</a:t>
            </a:r>
          </a:p>
          <a:p>
            <a:pPr marL="171450" indent="-171450">
              <a:buFontTx/>
              <a:buChar char="-"/>
            </a:pPr>
            <a:endParaRPr lang="en-US" dirty="0"/>
          </a:p>
          <a:p>
            <a:pPr marL="0" indent="0">
              <a:buFontTx/>
              <a:buNone/>
            </a:pPr>
            <a:r>
              <a:rPr lang="en-US" dirty="0"/>
              <a:t>The reason this is so impressive is that Go is a far difficult game for AI to crack, because it has far more possible sequences of moves than chess</a:t>
            </a:r>
          </a:p>
          <a:p>
            <a:pPr marL="171450" indent="-171450">
              <a:buFontTx/>
              <a:buChar char="-"/>
            </a:pPr>
            <a:r>
              <a:rPr lang="en-US" sz="1200" b="0" i="0" kern="1200" dirty="0">
                <a:solidFill>
                  <a:schemeClr val="tx1"/>
                </a:solidFill>
                <a:effectLst/>
                <a:latin typeface="+mn-lt"/>
                <a:ea typeface="+mn-ea"/>
                <a:cs typeface="+mn-cs"/>
              </a:rPr>
              <a:t>After the first two moves of a Chess game, there are 400 possible next moves. In Go, there are close to 130,000.</a:t>
            </a:r>
          </a:p>
          <a:p>
            <a:pPr marL="171450" indent="-171450">
              <a:buFontTx/>
              <a:buChar char="-"/>
            </a:pPr>
            <a:r>
              <a:rPr lang="en-US" sz="1200" b="0" i="0" kern="1200" dirty="0">
                <a:solidFill>
                  <a:schemeClr val="tx1"/>
                </a:solidFill>
                <a:effectLst/>
                <a:latin typeface="+mn-lt"/>
                <a:ea typeface="+mn-ea"/>
                <a:cs typeface="+mn-cs"/>
              </a:rPr>
              <a:t>In fact, in Go the number of possible sequences of moves is greater than the number of atoms in the universe</a:t>
            </a:r>
          </a:p>
          <a:p>
            <a:pPr marL="171450" indent="-171450">
              <a:buFontTx/>
              <a:buChar char="-"/>
            </a:pPr>
            <a:r>
              <a:rPr lang="en-US" sz="1200" b="0" i="0" kern="1200" dirty="0">
                <a:solidFill>
                  <a:schemeClr val="tx1"/>
                </a:solidFill>
                <a:effectLst/>
                <a:latin typeface="+mn-lt"/>
                <a:ea typeface="+mn-ea"/>
                <a:cs typeface="+mn-cs"/>
              </a:rPr>
              <a:t>That means that you can’t just brute force the game by searching through all possible ways the game might play out and choosing only sequences where you win</a:t>
            </a:r>
          </a:p>
        </p:txBody>
      </p:sp>
      <p:sp>
        <p:nvSpPr>
          <p:cNvPr id="4" name="Slide Number Placeholder 3"/>
          <p:cNvSpPr>
            <a:spLocks noGrp="1"/>
          </p:cNvSpPr>
          <p:nvPr>
            <p:ph type="sldNum" sz="quarter" idx="5"/>
          </p:nvPr>
        </p:nvSpPr>
        <p:spPr/>
        <p:txBody>
          <a:bodyPr/>
          <a:lstStyle/>
          <a:p>
            <a:fld id="{679746C8-ECE4-F54A-A84F-70DF43DB1C71}" type="slidenum">
              <a:rPr lang="en-US" smtClean="0"/>
              <a:t>22</a:t>
            </a:fld>
            <a:endParaRPr lang="en-US"/>
          </a:p>
        </p:txBody>
      </p:sp>
    </p:spTree>
    <p:extLst>
      <p:ext uri="{BB962C8B-B14F-4D97-AF65-F5344CB8AC3E}">
        <p14:creationId xmlns:p14="http://schemas.microsoft.com/office/powerpoint/2010/main" val="3716823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 they trained AlphaGo</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Trained it on games by strong amateur players so that it could learned the basics</a:t>
            </a:r>
          </a:p>
          <a:p>
            <a:pPr marL="171450" indent="-171450">
              <a:buFontTx/>
              <a:buChar char="-"/>
            </a:pPr>
            <a:r>
              <a:rPr lang="en-US" sz="1200" b="0" i="0" kern="1200" dirty="0">
                <a:solidFill>
                  <a:schemeClr val="tx1"/>
                </a:solidFill>
                <a:effectLst/>
                <a:latin typeface="+mn-lt"/>
                <a:ea typeface="+mn-ea"/>
                <a:cs typeface="+mn-cs"/>
              </a:rPr>
              <a:t>Then had it play itself over and over again to improve</a:t>
            </a:r>
          </a:p>
          <a:p>
            <a:pPr marL="171450" indent="-171450">
              <a:buFontTx/>
              <a:buChar char="-"/>
            </a:pPr>
            <a:r>
              <a:rPr lang="en-US" sz="1200" b="0" i="0" kern="1200" dirty="0">
                <a:solidFill>
                  <a:schemeClr val="tx1"/>
                </a:solidFill>
                <a:effectLst/>
                <a:latin typeface="+mn-lt"/>
                <a:ea typeface="+mn-ea"/>
                <a:cs typeface="+mn-cs"/>
              </a:rPr>
              <a:t>By the end of that process, it could beat the best human players in the world</a:t>
            </a:r>
          </a:p>
        </p:txBody>
      </p:sp>
      <p:sp>
        <p:nvSpPr>
          <p:cNvPr id="4" name="Slide Number Placeholder 3"/>
          <p:cNvSpPr>
            <a:spLocks noGrp="1"/>
          </p:cNvSpPr>
          <p:nvPr>
            <p:ph type="sldNum" sz="quarter" idx="5"/>
          </p:nvPr>
        </p:nvSpPr>
        <p:spPr/>
        <p:txBody>
          <a:bodyPr/>
          <a:lstStyle/>
          <a:p>
            <a:fld id="{679746C8-ECE4-F54A-A84F-70DF43DB1C71}" type="slidenum">
              <a:rPr lang="en-US" smtClean="0"/>
              <a:t>23</a:t>
            </a:fld>
            <a:endParaRPr lang="en-US"/>
          </a:p>
        </p:txBody>
      </p:sp>
    </p:spTree>
    <p:extLst>
      <p:ext uri="{BB962C8B-B14F-4D97-AF65-F5344CB8AC3E}">
        <p14:creationId xmlns:p14="http://schemas.microsoft.com/office/powerpoint/2010/main" val="1478576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Following its successes with AlphaGo, DeepMind created a generalized system called </a:t>
            </a:r>
            <a:r>
              <a:rPr lang="en-US" sz="1200" b="0" i="0" kern="1200" dirty="0" err="1">
                <a:solidFill>
                  <a:schemeClr val="tx1"/>
                </a:solidFill>
                <a:effectLst/>
                <a:latin typeface="+mn-lt"/>
                <a:ea typeface="+mn-ea"/>
                <a:cs typeface="+mn-cs"/>
              </a:rPr>
              <a:t>AlphaZero</a:t>
            </a:r>
            <a:r>
              <a:rPr lang="en-US" sz="1200" b="0" i="0" kern="1200" dirty="0">
                <a:solidFill>
                  <a:schemeClr val="tx1"/>
                </a:solidFill>
                <a:effectLst/>
                <a:latin typeface="+mn-lt"/>
                <a:ea typeface="+mn-ea"/>
                <a:cs typeface="+mn-cs"/>
              </a:rPr>
              <a:t> that can teach itself to play a wide variety of two-player board games, including chess, Shogi, and Go.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AlphaZero</a:t>
            </a:r>
            <a:r>
              <a:rPr lang="en-US" sz="1200" b="0" i="0" kern="1200" dirty="0">
                <a:solidFill>
                  <a:schemeClr val="tx1"/>
                </a:solidFill>
                <a:effectLst/>
                <a:latin typeface="+mn-lt"/>
                <a:ea typeface="+mn-ea"/>
                <a:cs typeface="+mn-cs"/>
              </a:rPr>
              <a:t> taught itself to play chess </a:t>
            </a:r>
            <a:r>
              <a:rPr lang="en-US" sz="1200" b="1" i="0" kern="1200" dirty="0">
                <a:solidFill>
                  <a:schemeClr val="tx1"/>
                </a:solidFill>
                <a:effectLst/>
                <a:latin typeface="+mn-lt"/>
                <a:ea typeface="+mn-ea"/>
                <a:cs typeface="+mn-cs"/>
              </a:rPr>
              <a:t>completely from scratch</a:t>
            </a:r>
            <a:r>
              <a:rPr lang="en-US" sz="1200" b="0" i="0" kern="1200" dirty="0">
                <a:solidFill>
                  <a:schemeClr val="tx1"/>
                </a:solidFill>
                <a:effectLst/>
                <a:latin typeface="+mn-lt"/>
                <a:ea typeface="+mn-ea"/>
                <a:cs typeface="+mn-cs"/>
              </a:rPr>
              <a:t>, just by playing itself over and over again</a:t>
            </a:r>
          </a:p>
          <a:p>
            <a:r>
              <a:rPr lang="en-US" sz="1200" b="0" i="0" kern="1200" dirty="0">
                <a:solidFill>
                  <a:schemeClr val="tx1"/>
                </a:solidFill>
                <a:effectLst/>
                <a:latin typeface="+mn-lt"/>
                <a:ea typeface="+mn-ea"/>
                <a:cs typeface="+mn-cs"/>
              </a:rPr>
              <a:t>- Was able to beat the strongest existing chess program, Stockfish (which again can trounce human grandmasters consistently), 100-0 </a:t>
            </a:r>
          </a:p>
          <a:p>
            <a:pPr marL="171450" indent="-171450">
              <a:buFontTx/>
              <a:buChar char="-"/>
            </a:pPr>
            <a:r>
              <a:rPr lang="en-US" sz="1200" b="0" i="0" kern="1200" dirty="0">
                <a:solidFill>
                  <a:schemeClr val="tx1"/>
                </a:solidFill>
                <a:effectLst/>
                <a:latin typeface="+mn-lt"/>
                <a:ea typeface="+mn-ea"/>
                <a:cs typeface="+mn-cs"/>
              </a:rPr>
              <a:t>This was after just </a:t>
            </a:r>
            <a:r>
              <a:rPr lang="en-US" sz="1200" b="1" i="0" kern="1200" dirty="0">
                <a:solidFill>
                  <a:schemeClr val="tx1"/>
                </a:solidFill>
                <a:effectLst/>
                <a:latin typeface="+mn-lt"/>
                <a:ea typeface="+mn-ea"/>
                <a:cs typeface="+mn-cs"/>
              </a:rPr>
              <a:t>four hours </a:t>
            </a:r>
            <a:r>
              <a:rPr lang="en-US" sz="1200" b="0" i="0" kern="1200" dirty="0">
                <a:solidFill>
                  <a:schemeClr val="tx1"/>
                </a:solidFill>
                <a:effectLst/>
                <a:latin typeface="+mn-lt"/>
                <a:ea typeface="+mn-ea"/>
                <a:cs typeface="+mn-cs"/>
              </a:rPr>
              <a:t>of training</a:t>
            </a:r>
          </a:p>
          <a:p>
            <a:pPr marL="171450" indent="-171450">
              <a:buFontTx/>
              <a:buChar char="-"/>
            </a:pPr>
            <a:r>
              <a:rPr lang="en-US" sz="1200" b="0" i="0" kern="1200" dirty="0">
                <a:solidFill>
                  <a:schemeClr val="tx1"/>
                </a:solidFill>
                <a:effectLst/>
                <a:latin typeface="+mn-lt"/>
                <a:ea typeface="+mn-ea"/>
                <a:cs typeface="+mn-cs"/>
              </a:rPr>
              <a:t>Also stronger than the original AlphaGo system, which was initially trained on data from human players</a:t>
            </a:r>
          </a:p>
        </p:txBody>
      </p:sp>
      <p:sp>
        <p:nvSpPr>
          <p:cNvPr id="4" name="Slide Number Placeholder 3"/>
          <p:cNvSpPr>
            <a:spLocks noGrp="1"/>
          </p:cNvSpPr>
          <p:nvPr>
            <p:ph type="sldNum" sz="quarter" idx="5"/>
          </p:nvPr>
        </p:nvSpPr>
        <p:spPr/>
        <p:txBody>
          <a:bodyPr/>
          <a:lstStyle/>
          <a:p>
            <a:fld id="{679746C8-ECE4-F54A-A84F-70DF43DB1C71}" type="slidenum">
              <a:rPr lang="en-US" smtClean="0"/>
              <a:t>24</a:t>
            </a:fld>
            <a:endParaRPr lang="en-US"/>
          </a:p>
        </p:txBody>
      </p:sp>
    </p:spTree>
    <p:extLst>
      <p:ext uri="{BB962C8B-B14F-4D97-AF65-F5344CB8AC3E}">
        <p14:creationId xmlns:p14="http://schemas.microsoft.com/office/powerpoint/2010/main" val="1065114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similar technology, DeepMind was able to build a system that can beat 99.8% of human players at the real-time strategy game StarCraft 2.</a:t>
            </a:r>
          </a:p>
          <a:p>
            <a:endParaRPr lang="en-US" dirty="0"/>
          </a:p>
          <a:p>
            <a:pPr marL="171450" indent="-171450">
              <a:buFontTx/>
              <a:buChar char="-"/>
            </a:pPr>
            <a:r>
              <a:rPr lang="en-US" dirty="0"/>
              <a:t>Notably, it did not do this from scratch: it is initially trained to imitate how strong human players play</a:t>
            </a:r>
          </a:p>
          <a:p>
            <a:pPr marL="171450" indent="-171450">
              <a:buFontTx/>
              <a:buChar char="-"/>
            </a:pPr>
            <a:r>
              <a:rPr lang="en-US" dirty="0"/>
              <a:t>This is necessary because the space of possible sequences of moves in StarCraft is exponentially larger even that Go—searching randomly for good strategies would be like “looking for a needle in a haystack” according to researchers</a:t>
            </a:r>
          </a:p>
        </p:txBody>
      </p:sp>
      <p:sp>
        <p:nvSpPr>
          <p:cNvPr id="4" name="Slide Number Placeholder 3"/>
          <p:cNvSpPr>
            <a:spLocks noGrp="1"/>
          </p:cNvSpPr>
          <p:nvPr>
            <p:ph type="sldNum" sz="quarter" idx="5"/>
          </p:nvPr>
        </p:nvSpPr>
        <p:spPr/>
        <p:txBody>
          <a:bodyPr/>
          <a:lstStyle/>
          <a:p>
            <a:fld id="{679746C8-ECE4-F54A-A84F-70DF43DB1C71}" type="slidenum">
              <a:rPr lang="en-US" smtClean="0"/>
              <a:t>25</a:t>
            </a:fld>
            <a:endParaRPr lang="en-US"/>
          </a:p>
        </p:txBody>
      </p:sp>
    </p:spTree>
    <p:extLst>
      <p:ext uri="{BB962C8B-B14F-4D97-AF65-F5344CB8AC3E}">
        <p14:creationId xmlns:p14="http://schemas.microsoft.com/office/powerpoint/2010/main" val="3020175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AI can now outperform doctors at a variety of diagnostic tasks.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For example, AI-based systems are now better than doctors at identifying lung cancer on CT scans</a:t>
            </a:r>
          </a:p>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26</a:t>
            </a:fld>
            <a:endParaRPr lang="en-US"/>
          </a:p>
        </p:txBody>
      </p:sp>
    </p:spTree>
    <p:extLst>
      <p:ext uri="{BB962C8B-B14F-4D97-AF65-F5344CB8AC3E}">
        <p14:creationId xmlns:p14="http://schemas.microsoft.com/office/powerpoint/2010/main" val="362281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Who here has heard of Clearview AI?</a:t>
            </a:r>
          </a:p>
          <a:p>
            <a:endParaRPr lang="en-US" dirty="0"/>
          </a:p>
          <a:p>
            <a:r>
              <a:rPr lang="en-US" dirty="0"/>
              <a:t>Early last year, a New York Times expose revealed the existence of a previously secretive company called Clearview AI that has developed a powerful facial recognition system and started selling it to law enforcement agencies across the US</a:t>
            </a:r>
          </a:p>
          <a:p>
            <a:endParaRPr lang="en-US" dirty="0"/>
          </a:p>
          <a:p>
            <a:pPr marL="171450" indent="-171450">
              <a:buFontTx/>
              <a:buChar char="-"/>
            </a:pPr>
            <a:r>
              <a:rPr lang="en-US" dirty="0"/>
              <a:t>To use the system, you upload a photo of the person you want to identify</a:t>
            </a:r>
          </a:p>
          <a:p>
            <a:pPr marL="171450" indent="-171450">
              <a:buFontTx/>
              <a:buChar char="-"/>
            </a:pPr>
            <a:r>
              <a:rPr lang="en-US" dirty="0"/>
              <a:t>The system returns public photos of the person with links, which is often enough to identify them</a:t>
            </a:r>
          </a:p>
          <a:p>
            <a:pPr marL="171450" indent="-171450">
              <a:buFontTx/>
              <a:buChar char="-"/>
            </a:pPr>
            <a:r>
              <a:rPr lang="en-US" dirty="0"/>
              <a:t>The system was created by scraping 3 billion images off of the internet</a:t>
            </a:r>
          </a:p>
          <a:p>
            <a:pPr marL="0" indent="0">
              <a:buFontTx/>
              <a:buNone/>
            </a:pPr>
            <a:endParaRPr lang="en-US" dirty="0"/>
          </a:p>
          <a:p>
            <a:pPr marL="0" indent="0">
              <a:buFontTx/>
              <a:buNone/>
            </a:pPr>
            <a:r>
              <a:rPr lang="en-US" dirty="0"/>
              <a:t>Police have had had access to facial recognition technology before, but </a:t>
            </a:r>
            <a:r>
              <a:rPr lang="en-US" dirty="0" err="1"/>
              <a:t>ClearView</a:t>
            </a:r>
            <a:r>
              <a:rPr lang="en-US" dirty="0"/>
              <a:t> AI’s capabilities are much more powerful</a:t>
            </a:r>
          </a:p>
          <a:p>
            <a:pPr marL="171450" indent="-171450">
              <a:buFont typeface="Arial" panose="020B0604020202020204" pitchFamily="34" charset="0"/>
              <a:buChar char="•"/>
            </a:pPr>
            <a:r>
              <a:rPr lang="en-US" dirty="0"/>
              <a:t>Much larger database of images – other systems rely on police databases of mugshots, and in some cases driver’s license photos</a:t>
            </a:r>
          </a:p>
          <a:p>
            <a:pPr marL="171450" indent="-171450">
              <a:buFont typeface="Arial" panose="020B0604020202020204" pitchFamily="34" charset="0"/>
              <a:buChar char="•"/>
            </a:pPr>
            <a:r>
              <a:rPr lang="en-US" dirty="0"/>
              <a:t>Subjects don’t have to be looking directly at the camera</a:t>
            </a:r>
          </a:p>
          <a:p>
            <a:pPr marL="171450" indent="-171450">
              <a:buFont typeface="Arial" panose="020B0604020202020204" pitchFamily="34" charset="0"/>
              <a:buChar char="•"/>
            </a:pPr>
            <a:r>
              <a:rPr lang="en-US" dirty="0"/>
              <a:t>Capable of recognizing partial faces</a:t>
            </a:r>
          </a:p>
          <a:p>
            <a:pPr marL="0" indent="0">
              <a:buFontTx/>
              <a:buNone/>
            </a:pPr>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27</a:t>
            </a:fld>
            <a:endParaRPr lang="en-US"/>
          </a:p>
        </p:txBody>
      </p:sp>
    </p:spTree>
    <p:extLst>
      <p:ext uri="{BB962C8B-B14F-4D97-AF65-F5344CB8AC3E}">
        <p14:creationId xmlns:p14="http://schemas.microsoft.com/office/powerpoint/2010/main" val="326296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makes all of this possible</a:t>
            </a:r>
          </a:p>
          <a:p>
            <a:pPr marL="171450" indent="-171450">
              <a:buFontTx/>
              <a:buChar char="-"/>
            </a:pPr>
            <a:r>
              <a:rPr lang="en-US" dirty="0"/>
              <a:t>Many of the technological advances I’ve been talking about are made possible by the development of so-called “deep neural networks”</a:t>
            </a:r>
          </a:p>
          <a:p>
            <a:pPr marL="171450" indent="-171450">
              <a:buFontTx/>
              <a:buChar char="-"/>
            </a:pPr>
            <a:r>
              <a:rPr lang="en-US" dirty="0"/>
              <a:t>Explain</a:t>
            </a:r>
          </a:p>
          <a:p>
            <a:pPr marL="171450" indent="-171450">
              <a:buFontTx/>
              <a:buChar char="-"/>
            </a:pPr>
            <a:endParaRPr lang="en-US" dirty="0"/>
          </a:p>
          <a:p>
            <a:pPr marL="0" indent="0">
              <a:buFontTx/>
              <a:buNone/>
            </a:pPr>
            <a:r>
              <a:rPr lang="en-US" dirty="0"/>
              <a:t>Researchers have been experimenting with larger and larger DNNs in recent years, and they turn out to be capable of some truly amazing things</a:t>
            </a:r>
          </a:p>
        </p:txBody>
      </p:sp>
      <p:sp>
        <p:nvSpPr>
          <p:cNvPr id="4" name="Slide Number Placeholder 3"/>
          <p:cNvSpPr>
            <a:spLocks noGrp="1"/>
          </p:cNvSpPr>
          <p:nvPr>
            <p:ph type="sldNum" sz="quarter" idx="5"/>
          </p:nvPr>
        </p:nvSpPr>
        <p:spPr/>
        <p:txBody>
          <a:bodyPr/>
          <a:lstStyle/>
          <a:p>
            <a:fld id="{679746C8-ECE4-F54A-A84F-70DF43DB1C71}" type="slidenum">
              <a:rPr lang="en-US" smtClean="0"/>
              <a:t>28</a:t>
            </a:fld>
            <a:endParaRPr lang="en-US"/>
          </a:p>
        </p:txBody>
      </p:sp>
    </p:spTree>
    <p:extLst>
      <p:ext uri="{BB962C8B-B14F-4D97-AF65-F5344CB8AC3E}">
        <p14:creationId xmlns:p14="http://schemas.microsoft.com/office/powerpoint/2010/main" val="477143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2019, </a:t>
            </a:r>
            <a:r>
              <a:rPr lang="en-US" dirty="0" err="1"/>
              <a:t>OpenAI</a:t>
            </a:r>
            <a:r>
              <a:rPr lang="en-US" dirty="0"/>
              <a:t> announced that it had created an algorithm, GPT-2 that “</a:t>
            </a:r>
            <a:r>
              <a:rPr lang="en-US" sz="1200" dirty="0">
                <a:solidFill>
                  <a:srgbClr val="FFFFFF"/>
                </a:solidFill>
                <a:latin typeface="font0000000023de4b58"/>
              </a:rPr>
              <a:t>generates coherent paragraphs of text, achieves state-of-the-art performance on many language modeling benchmarks, and performs rudimentary reading comprehension, machine translation, question answering, and summarization—all without task-specific training.”</a:t>
            </a:r>
          </a:p>
          <a:p>
            <a:endParaRPr lang="en-US" sz="1200" dirty="0">
              <a:solidFill>
                <a:srgbClr val="FFFFFF"/>
              </a:solidFill>
              <a:latin typeface="font0000000023de4b58"/>
            </a:endParaRPr>
          </a:p>
          <a:p>
            <a:r>
              <a:rPr lang="en-US" sz="1200" dirty="0">
                <a:solidFill>
                  <a:srgbClr val="FFFFFF"/>
                </a:solidFill>
                <a:latin typeface="font0000000023de4b58"/>
              </a:rPr>
              <a:t>- At bottom, GPT-2 is just a predictive text algorithm like the autocomplete algorithm on your phone</a:t>
            </a:r>
          </a:p>
          <a:p>
            <a:endParaRPr lang="en-US" sz="1200" dirty="0">
              <a:solidFill>
                <a:srgbClr val="FFFFFF"/>
              </a:solidFill>
              <a:latin typeface="font0000000023de4b58"/>
            </a:endParaRPr>
          </a:p>
          <a:p>
            <a:r>
              <a:rPr lang="en-US" sz="1200" dirty="0">
                <a:solidFill>
                  <a:srgbClr val="FFFFFF"/>
                </a:solidFill>
                <a:latin typeface="font0000000023de4b58"/>
              </a:rPr>
              <a:t>- But GPT-2 was capable of generating long, coherent chunks of text on a broad range of topics</a:t>
            </a:r>
          </a:p>
          <a:p>
            <a:endParaRPr lang="en-US" sz="1200" dirty="0">
              <a:solidFill>
                <a:srgbClr val="FFFFFF"/>
              </a:solidFill>
              <a:latin typeface="font0000000023de4b58"/>
            </a:endParaRPr>
          </a:p>
          <a:p>
            <a:r>
              <a:rPr lang="en-US" sz="1200" dirty="0">
                <a:solidFill>
                  <a:srgbClr val="FFFFFF"/>
                </a:solidFill>
                <a:latin typeface="font0000000023de4b58"/>
              </a:rPr>
              <a:t>- For instance, the company demonstrated the algorithm’s capabilities by having it be interviewed by the economist about a range of political issues</a:t>
            </a:r>
          </a:p>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29</a:t>
            </a:fld>
            <a:endParaRPr lang="en-US"/>
          </a:p>
        </p:txBody>
      </p:sp>
    </p:spTree>
    <p:extLst>
      <p:ext uri="{BB962C8B-B14F-4D97-AF65-F5344CB8AC3E}">
        <p14:creationId xmlns:p14="http://schemas.microsoft.com/office/powerpoint/2010/main" val="404655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3</a:t>
            </a:fld>
            <a:endParaRPr lang="en-US"/>
          </a:p>
        </p:txBody>
      </p:sp>
    </p:spTree>
    <p:extLst>
      <p:ext uri="{BB962C8B-B14F-4D97-AF65-F5344CB8AC3E}">
        <p14:creationId xmlns:p14="http://schemas.microsoft.com/office/powerpoint/2010/main" val="722341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an excerpt from that interview</a:t>
            </a:r>
          </a:p>
        </p:txBody>
      </p:sp>
      <p:sp>
        <p:nvSpPr>
          <p:cNvPr id="4" name="Slide Number Placeholder 3"/>
          <p:cNvSpPr>
            <a:spLocks noGrp="1"/>
          </p:cNvSpPr>
          <p:nvPr>
            <p:ph type="sldNum" sz="quarter" idx="5"/>
          </p:nvPr>
        </p:nvSpPr>
        <p:spPr/>
        <p:txBody>
          <a:bodyPr/>
          <a:lstStyle/>
          <a:p>
            <a:fld id="{679746C8-ECE4-F54A-A84F-70DF43DB1C71}" type="slidenum">
              <a:rPr lang="en-US" smtClean="0"/>
              <a:t>30</a:t>
            </a:fld>
            <a:endParaRPr lang="en-US"/>
          </a:p>
        </p:txBody>
      </p:sp>
    </p:spTree>
    <p:extLst>
      <p:ext uri="{BB962C8B-B14F-4D97-AF65-F5344CB8AC3E}">
        <p14:creationId xmlns:p14="http://schemas.microsoft.com/office/powerpoint/2010/main" val="1232528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they trained GPT-2:</a:t>
            </a:r>
          </a:p>
          <a:p>
            <a:endParaRPr lang="en-US" dirty="0"/>
          </a:p>
          <a:p>
            <a:pPr marL="171450" indent="-171450">
              <a:buFontTx/>
              <a:buChar char="-"/>
            </a:pPr>
            <a:r>
              <a:rPr lang="en-US" dirty="0"/>
              <a:t>GPT-2 is a gigantic deep neural network with 1.5 billion parameters that are learned by processing the text from 8 million web pages</a:t>
            </a:r>
          </a:p>
          <a:p>
            <a:pPr marL="171450" indent="-171450">
              <a:buFontTx/>
              <a:buChar char="-"/>
            </a:pPr>
            <a:r>
              <a:rPr lang="en-US" dirty="0"/>
              <a:t>As I mentioned, its sole objective is to predict the next word that will follow the previous words in a text prompt</a:t>
            </a:r>
          </a:p>
          <a:p>
            <a:pPr marL="171450" indent="-171450">
              <a:buFontTx/>
              <a:buChar char="-"/>
            </a:pPr>
            <a:r>
              <a:rPr lang="en-US" dirty="0"/>
              <a:t>The web pages used to train it were taken from outbound links from Reddit that other users “liked”</a:t>
            </a:r>
            <a:endParaRPr lang="en-US" dirty="0">
              <a:effectLst/>
            </a:endParaRPr>
          </a:p>
        </p:txBody>
      </p:sp>
      <p:sp>
        <p:nvSpPr>
          <p:cNvPr id="4" name="Slide Number Placeholder 3"/>
          <p:cNvSpPr>
            <a:spLocks noGrp="1"/>
          </p:cNvSpPr>
          <p:nvPr>
            <p:ph type="sldNum" sz="quarter" idx="5"/>
          </p:nvPr>
        </p:nvSpPr>
        <p:spPr/>
        <p:txBody>
          <a:bodyPr/>
          <a:lstStyle/>
          <a:p>
            <a:fld id="{679746C8-ECE4-F54A-A84F-70DF43DB1C71}" type="slidenum">
              <a:rPr lang="en-US" smtClean="0"/>
              <a:t>31</a:t>
            </a:fld>
            <a:endParaRPr lang="en-US"/>
          </a:p>
        </p:txBody>
      </p:sp>
    </p:spTree>
    <p:extLst>
      <p:ext uri="{BB962C8B-B14F-4D97-AF65-F5344CB8AC3E}">
        <p14:creationId xmlns:p14="http://schemas.microsoft.com/office/powerpoint/2010/main" val="2031703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basically the plot of Ex Machina (2014 film)</a:t>
            </a:r>
          </a:p>
        </p:txBody>
      </p:sp>
      <p:sp>
        <p:nvSpPr>
          <p:cNvPr id="4" name="Slide Number Placeholder 3"/>
          <p:cNvSpPr>
            <a:spLocks noGrp="1"/>
          </p:cNvSpPr>
          <p:nvPr>
            <p:ph type="sldNum" sz="quarter" idx="5"/>
          </p:nvPr>
        </p:nvSpPr>
        <p:spPr/>
        <p:txBody>
          <a:bodyPr/>
          <a:lstStyle/>
          <a:p>
            <a:fld id="{679746C8-ECE4-F54A-A84F-70DF43DB1C71}" type="slidenum">
              <a:rPr lang="en-US" smtClean="0"/>
              <a:t>32</a:t>
            </a:fld>
            <a:endParaRPr lang="en-US"/>
          </a:p>
        </p:txBody>
      </p:sp>
    </p:spTree>
    <p:extLst>
      <p:ext uri="{BB962C8B-B14F-4D97-AF65-F5344CB8AC3E}">
        <p14:creationId xmlns:p14="http://schemas.microsoft.com/office/powerpoint/2010/main" val="2402334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Last year, </a:t>
            </a:r>
            <a:r>
              <a:rPr lang="en-US" sz="1200" b="0" i="0" kern="1200" dirty="0" err="1">
                <a:solidFill>
                  <a:schemeClr val="tx1"/>
                </a:solidFill>
                <a:effectLst/>
                <a:latin typeface="+mn-lt"/>
                <a:ea typeface="+mn-ea"/>
                <a:cs typeface="+mn-cs"/>
              </a:rPr>
              <a:t>OpenAI</a:t>
            </a:r>
            <a:r>
              <a:rPr lang="en-US" sz="1200" b="0" i="0" kern="1200" dirty="0">
                <a:solidFill>
                  <a:schemeClr val="tx1"/>
                </a:solidFill>
                <a:effectLst/>
                <a:latin typeface="+mn-lt"/>
                <a:ea typeface="+mn-ea"/>
                <a:cs typeface="+mn-cs"/>
              </a:rPr>
              <a:t> released the successor to GPT-2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Whereas GPT-2 had 1.5 billion parameters, GPT-3 has 175 billion</a:t>
            </a:r>
          </a:p>
          <a:p>
            <a:r>
              <a:rPr lang="en-US" sz="1200" b="0" i="0" kern="1200" dirty="0">
                <a:solidFill>
                  <a:schemeClr val="tx1"/>
                </a:solidFill>
                <a:effectLst/>
                <a:latin typeface="+mn-lt"/>
                <a:ea typeface="+mn-ea"/>
                <a:cs typeface="+mn-cs"/>
              </a:rPr>
              <a:t>- That increase in size appears to have augmented the algorithm’s capabilities dramatically</a:t>
            </a:r>
          </a:p>
        </p:txBody>
      </p:sp>
      <p:sp>
        <p:nvSpPr>
          <p:cNvPr id="4" name="Slide Number Placeholder 3"/>
          <p:cNvSpPr>
            <a:spLocks noGrp="1"/>
          </p:cNvSpPr>
          <p:nvPr>
            <p:ph type="sldNum" sz="quarter" idx="5"/>
          </p:nvPr>
        </p:nvSpPr>
        <p:spPr/>
        <p:txBody>
          <a:bodyPr/>
          <a:lstStyle/>
          <a:p>
            <a:fld id="{679746C8-ECE4-F54A-A84F-70DF43DB1C71}" type="slidenum">
              <a:rPr lang="en-US" smtClean="0"/>
              <a:t>33</a:t>
            </a:fld>
            <a:endParaRPr lang="en-US"/>
          </a:p>
        </p:txBody>
      </p:sp>
    </p:spTree>
    <p:extLst>
      <p:ext uri="{BB962C8B-B14F-4D97-AF65-F5344CB8AC3E}">
        <p14:creationId xmlns:p14="http://schemas.microsoft.com/office/powerpoint/2010/main" val="1335005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in bold is a prompt that was given to GPT-3</a:t>
            </a:r>
          </a:p>
          <a:p>
            <a:endParaRPr lang="en-US" dirty="0"/>
          </a:p>
          <a:p>
            <a:r>
              <a:rPr lang="en-US" dirty="0"/>
              <a:t>At the bottom is the text it produces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pretty amazing, especially considering that GPT-3 was not specifically trained to write song lyrics at all—that capability is just a byproduct of its general capability to predict what will come next after a given passage of text. </a:t>
            </a:r>
          </a:p>
        </p:txBody>
      </p:sp>
      <p:sp>
        <p:nvSpPr>
          <p:cNvPr id="4" name="Slide Number Placeholder 3"/>
          <p:cNvSpPr>
            <a:spLocks noGrp="1"/>
          </p:cNvSpPr>
          <p:nvPr>
            <p:ph type="sldNum" sz="quarter" idx="5"/>
          </p:nvPr>
        </p:nvSpPr>
        <p:spPr/>
        <p:txBody>
          <a:bodyPr/>
          <a:lstStyle/>
          <a:p>
            <a:fld id="{679746C8-ECE4-F54A-A84F-70DF43DB1C71}" type="slidenum">
              <a:rPr lang="en-US" smtClean="0"/>
              <a:t>34</a:t>
            </a:fld>
            <a:endParaRPr lang="en-US"/>
          </a:p>
        </p:txBody>
      </p:sp>
    </p:spTree>
    <p:extLst>
      <p:ext uri="{BB962C8B-B14F-4D97-AF65-F5344CB8AC3E}">
        <p14:creationId xmlns:p14="http://schemas.microsoft.com/office/powerpoint/2010/main" val="1420562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GPT-3’s capabilities don’t stop there. It turns out that you can also train GPT-3 to perform other, quite different tasks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Dall-E is a version of GPT-3 that </a:t>
            </a:r>
            <a:r>
              <a:rPr lang="en-US" dirty="0" err="1"/>
              <a:t>OpenAI</a:t>
            </a:r>
            <a:r>
              <a:rPr lang="en-US" dirty="0"/>
              <a:t> trained to generate images from text descriptions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They did this by feeding it a large number of text description, image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openai.com</a:t>
            </a:r>
            <a:r>
              <a:rPr lang="en-US" dirty="0"/>
              <a:t>/blog/</a:t>
            </a:r>
            <a:r>
              <a:rPr lang="en-US" dirty="0" err="1"/>
              <a:t>dall</a:t>
            </a:r>
            <a:r>
              <a:rPr lang="en-US" dirty="0"/>
              <a:t>-e/#fn1</a:t>
            </a:r>
          </a:p>
        </p:txBody>
      </p:sp>
      <p:sp>
        <p:nvSpPr>
          <p:cNvPr id="4" name="Slide Number Placeholder 3"/>
          <p:cNvSpPr>
            <a:spLocks noGrp="1"/>
          </p:cNvSpPr>
          <p:nvPr>
            <p:ph type="sldNum" sz="quarter" idx="5"/>
          </p:nvPr>
        </p:nvSpPr>
        <p:spPr/>
        <p:txBody>
          <a:bodyPr/>
          <a:lstStyle/>
          <a:p>
            <a:fld id="{679746C8-ECE4-F54A-A84F-70DF43DB1C71}" type="slidenum">
              <a:rPr lang="en-US" smtClean="0"/>
              <a:t>35</a:t>
            </a:fld>
            <a:endParaRPr lang="en-US"/>
          </a:p>
        </p:txBody>
      </p:sp>
    </p:spTree>
    <p:extLst>
      <p:ext uri="{BB962C8B-B14F-4D97-AF65-F5344CB8AC3E}">
        <p14:creationId xmlns:p14="http://schemas.microsoft.com/office/powerpoint/2010/main" val="4025093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are some examples of text prompts and the images DALL-E generated</a:t>
            </a:r>
          </a:p>
        </p:txBody>
      </p:sp>
      <p:sp>
        <p:nvSpPr>
          <p:cNvPr id="4" name="Slide Number Placeholder 3"/>
          <p:cNvSpPr>
            <a:spLocks noGrp="1"/>
          </p:cNvSpPr>
          <p:nvPr>
            <p:ph type="sldNum" sz="quarter" idx="5"/>
          </p:nvPr>
        </p:nvSpPr>
        <p:spPr/>
        <p:txBody>
          <a:bodyPr/>
          <a:lstStyle/>
          <a:p>
            <a:fld id="{679746C8-ECE4-F54A-A84F-70DF43DB1C71}" type="slidenum">
              <a:rPr lang="en-US" smtClean="0"/>
              <a:t>36</a:t>
            </a:fld>
            <a:endParaRPr lang="en-US"/>
          </a:p>
        </p:txBody>
      </p:sp>
    </p:spTree>
    <p:extLst>
      <p:ext uri="{BB962C8B-B14F-4D97-AF65-F5344CB8AC3E}">
        <p14:creationId xmlns:p14="http://schemas.microsoft.com/office/powerpoint/2010/main" val="2315297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9746C8-ECE4-F54A-A84F-70DF43DB1C71}" type="slidenum">
              <a:rPr lang="en-US" smtClean="0"/>
              <a:t>37</a:t>
            </a:fld>
            <a:endParaRPr lang="en-US"/>
          </a:p>
        </p:txBody>
      </p:sp>
    </p:spTree>
    <p:extLst>
      <p:ext uri="{BB962C8B-B14F-4D97-AF65-F5344CB8AC3E}">
        <p14:creationId xmlns:p14="http://schemas.microsoft.com/office/powerpoint/2010/main" val="3576807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there’s more! Dall-E 2 was released this April (2022), a little over a year later after Dall-e 1 was announced</a:t>
            </a:r>
          </a:p>
          <a:p>
            <a:endParaRPr lang="en-US" dirty="0"/>
          </a:p>
          <a:p>
            <a:r>
              <a:rPr lang="en-US" dirty="0"/>
              <a:t>Open DALL-E 2 website and show some examples</a:t>
            </a:r>
          </a:p>
        </p:txBody>
      </p:sp>
      <p:sp>
        <p:nvSpPr>
          <p:cNvPr id="4" name="Slide Number Placeholder 3"/>
          <p:cNvSpPr>
            <a:spLocks noGrp="1"/>
          </p:cNvSpPr>
          <p:nvPr>
            <p:ph type="sldNum" sz="quarter" idx="5"/>
          </p:nvPr>
        </p:nvSpPr>
        <p:spPr/>
        <p:txBody>
          <a:bodyPr/>
          <a:lstStyle/>
          <a:p>
            <a:fld id="{679746C8-ECE4-F54A-A84F-70DF43DB1C71}" type="slidenum">
              <a:rPr lang="en-US" smtClean="0"/>
              <a:t>38</a:t>
            </a:fld>
            <a:endParaRPr lang="en-US"/>
          </a:p>
        </p:txBody>
      </p:sp>
    </p:spTree>
    <p:extLst>
      <p:ext uri="{BB962C8B-B14F-4D97-AF65-F5344CB8AC3E}">
        <p14:creationId xmlns:p14="http://schemas.microsoft.com/office/powerpoint/2010/main" val="3990068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39</a:t>
            </a:fld>
            <a:endParaRPr lang="en-US"/>
          </a:p>
        </p:txBody>
      </p:sp>
    </p:spTree>
    <p:extLst>
      <p:ext uri="{BB962C8B-B14F-4D97-AF65-F5344CB8AC3E}">
        <p14:creationId xmlns:p14="http://schemas.microsoft.com/office/powerpoint/2010/main" val="3672639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TAs introduce themselves</a:t>
            </a:r>
          </a:p>
        </p:txBody>
      </p:sp>
      <p:sp>
        <p:nvSpPr>
          <p:cNvPr id="4" name="Slide Number Placeholder 3"/>
          <p:cNvSpPr>
            <a:spLocks noGrp="1"/>
          </p:cNvSpPr>
          <p:nvPr>
            <p:ph type="sldNum" sz="quarter" idx="5"/>
          </p:nvPr>
        </p:nvSpPr>
        <p:spPr/>
        <p:txBody>
          <a:bodyPr/>
          <a:lstStyle/>
          <a:p>
            <a:fld id="{679746C8-ECE4-F54A-A84F-70DF43DB1C71}" type="slidenum">
              <a:rPr lang="en-US" smtClean="0"/>
              <a:t>4</a:t>
            </a:fld>
            <a:endParaRPr lang="en-US"/>
          </a:p>
        </p:txBody>
      </p:sp>
    </p:spTree>
    <p:extLst>
      <p:ext uri="{BB962C8B-B14F-4D97-AF65-F5344CB8AC3E}">
        <p14:creationId xmlns:p14="http://schemas.microsoft.com/office/powerpoint/2010/main" val="3330308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40</a:t>
            </a:fld>
            <a:endParaRPr lang="en-US"/>
          </a:p>
        </p:txBody>
      </p:sp>
    </p:spTree>
    <p:extLst>
      <p:ext uri="{BB962C8B-B14F-4D97-AF65-F5344CB8AC3E}">
        <p14:creationId xmlns:p14="http://schemas.microsoft.com/office/powerpoint/2010/main" val="1338544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41</a:t>
            </a:fld>
            <a:endParaRPr lang="en-US"/>
          </a:p>
        </p:txBody>
      </p:sp>
    </p:spTree>
    <p:extLst>
      <p:ext uri="{BB962C8B-B14F-4D97-AF65-F5344CB8AC3E}">
        <p14:creationId xmlns:p14="http://schemas.microsoft.com/office/powerpoint/2010/main" val="1039899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42</a:t>
            </a:fld>
            <a:endParaRPr lang="en-US"/>
          </a:p>
        </p:txBody>
      </p:sp>
    </p:spTree>
    <p:extLst>
      <p:ext uri="{BB962C8B-B14F-4D97-AF65-F5344CB8AC3E}">
        <p14:creationId xmlns:p14="http://schemas.microsoft.com/office/powerpoint/2010/main" val="2836070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43</a:t>
            </a:fld>
            <a:endParaRPr lang="en-US"/>
          </a:p>
        </p:txBody>
      </p:sp>
    </p:spTree>
    <p:extLst>
      <p:ext uri="{BB962C8B-B14F-4D97-AF65-F5344CB8AC3E}">
        <p14:creationId xmlns:p14="http://schemas.microsoft.com/office/powerpoint/2010/main" val="3389173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44</a:t>
            </a:fld>
            <a:endParaRPr lang="en-US"/>
          </a:p>
        </p:txBody>
      </p:sp>
    </p:spTree>
    <p:extLst>
      <p:ext uri="{BB962C8B-B14F-4D97-AF65-F5344CB8AC3E}">
        <p14:creationId xmlns:p14="http://schemas.microsoft.com/office/powerpoint/2010/main" val="3455788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45</a:t>
            </a:fld>
            <a:endParaRPr lang="en-US"/>
          </a:p>
        </p:txBody>
      </p:sp>
    </p:spTree>
    <p:extLst>
      <p:ext uri="{BB962C8B-B14F-4D97-AF65-F5344CB8AC3E}">
        <p14:creationId xmlns:p14="http://schemas.microsoft.com/office/powerpoint/2010/main" val="1725769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46</a:t>
            </a:fld>
            <a:endParaRPr lang="en-US"/>
          </a:p>
        </p:txBody>
      </p:sp>
    </p:spTree>
    <p:extLst>
      <p:ext uri="{BB962C8B-B14F-4D97-AF65-F5344CB8AC3E}">
        <p14:creationId xmlns:p14="http://schemas.microsoft.com/office/powerpoint/2010/main" val="2501823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picture of La Sagrada Familia, which is a cathedral in Barcelona designed by Antoni Gaudi in the late 19</a:t>
            </a:r>
            <a:r>
              <a:rPr lang="en-US" baseline="30000" dirty="0"/>
              <a:t>th</a:t>
            </a:r>
            <a:r>
              <a:rPr lang="en-US" dirty="0"/>
              <a:t> century</a:t>
            </a:r>
          </a:p>
        </p:txBody>
      </p:sp>
      <p:sp>
        <p:nvSpPr>
          <p:cNvPr id="4" name="Slide Number Placeholder 3"/>
          <p:cNvSpPr>
            <a:spLocks noGrp="1"/>
          </p:cNvSpPr>
          <p:nvPr>
            <p:ph type="sldNum" sz="quarter" idx="5"/>
          </p:nvPr>
        </p:nvSpPr>
        <p:spPr/>
        <p:txBody>
          <a:bodyPr/>
          <a:lstStyle/>
          <a:p>
            <a:fld id="{679746C8-ECE4-F54A-A84F-70DF43DB1C71}" type="slidenum">
              <a:rPr lang="en-US" smtClean="0"/>
              <a:t>47</a:t>
            </a:fld>
            <a:endParaRPr lang="en-US"/>
          </a:p>
        </p:txBody>
      </p:sp>
    </p:spTree>
    <p:extLst>
      <p:ext uri="{BB962C8B-B14F-4D97-AF65-F5344CB8AC3E}">
        <p14:creationId xmlns:p14="http://schemas.microsoft.com/office/powerpoint/2010/main" val="3689431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48</a:t>
            </a:fld>
            <a:endParaRPr lang="en-US"/>
          </a:p>
        </p:txBody>
      </p:sp>
    </p:spTree>
    <p:extLst>
      <p:ext uri="{BB962C8B-B14F-4D97-AF65-F5344CB8AC3E}">
        <p14:creationId xmlns:p14="http://schemas.microsoft.com/office/powerpoint/2010/main" val="3060866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49</a:t>
            </a:fld>
            <a:endParaRPr lang="en-US"/>
          </a:p>
        </p:txBody>
      </p:sp>
    </p:spTree>
    <p:extLst>
      <p:ext uri="{BB962C8B-B14F-4D97-AF65-F5344CB8AC3E}">
        <p14:creationId xmlns:p14="http://schemas.microsoft.com/office/powerpoint/2010/main" val="396122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ethical question: it’s a question about what we ought to do</a:t>
            </a:r>
          </a:p>
        </p:txBody>
      </p:sp>
      <p:sp>
        <p:nvSpPr>
          <p:cNvPr id="4" name="Slide Number Placeholder 3"/>
          <p:cNvSpPr>
            <a:spLocks noGrp="1"/>
          </p:cNvSpPr>
          <p:nvPr>
            <p:ph type="sldNum" sz="quarter" idx="5"/>
          </p:nvPr>
        </p:nvSpPr>
        <p:spPr/>
        <p:txBody>
          <a:bodyPr/>
          <a:lstStyle/>
          <a:p>
            <a:fld id="{679746C8-ECE4-F54A-A84F-70DF43DB1C71}" type="slidenum">
              <a:rPr lang="en-US" smtClean="0"/>
              <a:t>5</a:t>
            </a:fld>
            <a:endParaRPr lang="en-US"/>
          </a:p>
        </p:txBody>
      </p:sp>
    </p:spTree>
    <p:extLst>
      <p:ext uri="{BB962C8B-B14F-4D97-AF65-F5344CB8AC3E}">
        <p14:creationId xmlns:p14="http://schemas.microsoft.com/office/powerpoint/2010/main" val="888502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50</a:t>
            </a:fld>
            <a:endParaRPr lang="en-US"/>
          </a:p>
        </p:txBody>
      </p:sp>
    </p:spTree>
    <p:extLst>
      <p:ext uri="{BB962C8B-B14F-4D97-AF65-F5344CB8AC3E}">
        <p14:creationId xmlns:p14="http://schemas.microsoft.com/office/powerpoint/2010/main" val="765476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2016</a:t>
            </a:r>
          </a:p>
          <a:p>
            <a:endParaRPr lang="en-US" dirty="0"/>
          </a:p>
          <a:p>
            <a:r>
              <a:rPr lang="en-US" sz="1200" b="0" i="0" kern="1200" dirty="0">
                <a:solidFill>
                  <a:schemeClr val="tx1"/>
                </a:solidFill>
                <a:effectLst/>
                <a:latin typeface="+mn-lt"/>
                <a:ea typeface="+mn-ea"/>
                <a:cs typeface="+mn-cs"/>
              </a:rPr>
              <a:t>Microsoft </a:t>
            </a:r>
            <a:r>
              <a:rPr lang="en-US" sz="1200" b="0" i="0" kern="1200" dirty="0">
                <a:solidFill>
                  <a:schemeClr val="tx1"/>
                </a:solidFill>
                <a:effectLst/>
                <a:latin typeface="+mn-lt"/>
                <a:ea typeface="+mn-ea"/>
                <a:cs typeface="+mn-cs"/>
                <a:hlinkClick r:id="rId3"/>
              </a:rPr>
              <a:t>unveiled Tay</a:t>
            </a:r>
            <a:r>
              <a:rPr lang="en-US" sz="1200" b="0" i="0" kern="1200" dirty="0">
                <a:solidFill>
                  <a:schemeClr val="tx1"/>
                </a:solidFill>
                <a:effectLst/>
                <a:latin typeface="+mn-lt"/>
                <a:ea typeface="+mn-ea"/>
                <a:cs typeface="+mn-cs"/>
              </a:rPr>
              <a:t> — a Twitter bot that the company described as an experiment in "conversational understanding." The more you chat with Tay, said Microsoft, the smarter it gets, learning to engage people through "casual and playful conversation.”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 was, according to her creators, “Microsoft’s A.I. fam from the Internet that’s got zero chill.”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9746C8-ECE4-F54A-A84F-70DF43DB1C71}" type="slidenum">
              <a:rPr lang="en-US" smtClean="0"/>
              <a:t>51</a:t>
            </a:fld>
            <a:endParaRPr lang="en-US"/>
          </a:p>
        </p:txBody>
      </p:sp>
    </p:spTree>
    <p:extLst>
      <p:ext uri="{BB962C8B-B14F-4D97-AF65-F5344CB8AC3E}">
        <p14:creationId xmlns:p14="http://schemas.microsoft.com/office/powerpoint/2010/main" val="1075486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2016</a:t>
            </a:r>
          </a:p>
          <a:p>
            <a:endParaRPr lang="en-US" dirty="0"/>
          </a:p>
          <a:p>
            <a:r>
              <a:rPr lang="en-US" sz="1200" b="0" i="0" kern="1200" dirty="0">
                <a:solidFill>
                  <a:schemeClr val="tx1"/>
                </a:solidFill>
                <a:effectLst/>
                <a:latin typeface="+mn-lt"/>
                <a:ea typeface="+mn-ea"/>
                <a:cs typeface="+mn-cs"/>
              </a:rPr>
              <a:t>Microsoft </a:t>
            </a:r>
            <a:r>
              <a:rPr lang="en-US" sz="1200" b="0" i="0" kern="1200" dirty="0">
                <a:solidFill>
                  <a:schemeClr val="tx1"/>
                </a:solidFill>
                <a:effectLst/>
                <a:latin typeface="+mn-lt"/>
                <a:ea typeface="+mn-ea"/>
                <a:cs typeface="+mn-cs"/>
                <a:hlinkClick r:id="rId3"/>
              </a:rPr>
              <a:t>unveiled Tay</a:t>
            </a:r>
            <a:r>
              <a:rPr lang="en-US" sz="1200" b="0" i="0" kern="1200" dirty="0">
                <a:solidFill>
                  <a:schemeClr val="tx1"/>
                </a:solidFill>
                <a:effectLst/>
                <a:latin typeface="+mn-lt"/>
                <a:ea typeface="+mn-ea"/>
                <a:cs typeface="+mn-cs"/>
              </a:rPr>
              <a:t> — a Twitter bot that the company described as an experiment in "conversational understanding." The more you chat with Tay, said Microsoft, the smarter it gets, learning to engage people through "casual and playful conversation.”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 was, according to her creators, “Microsoft’s A.I. fam from the Internet that’s got zero chill.”</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9746C8-ECE4-F54A-A84F-70DF43DB1C71}" type="slidenum">
              <a:rPr lang="en-US" smtClean="0"/>
              <a:t>52</a:t>
            </a:fld>
            <a:endParaRPr lang="en-US"/>
          </a:p>
        </p:txBody>
      </p:sp>
    </p:spTree>
    <p:extLst>
      <p:ext uri="{BB962C8B-B14F-4D97-AF65-F5344CB8AC3E}">
        <p14:creationId xmlns:p14="http://schemas.microsoft.com/office/powerpoint/2010/main" val="773538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turned out that just a few hours after Tay was released, a post on the troll-laden bulletin board, 4chan, shared a link to Tay’s Twitter account and encouraged users to inundate the bot with racist, misogynistic, and </a:t>
            </a:r>
            <a:r>
              <a:rPr lang="en-US" sz="1200" b="0" i="0" kern="1200" dirty="0" err="1">
                <a:solidFill>
                  <a:schemeClr val="tx1"/>
                </a:solidFill>
                <a:effectLst/>
                <a:latin typeface="+mn-lt"/>
                <a:ea typeface="+mn-ea"/>
                <a:cs typeface="+mn-cs"/>
              </a:rPr>
              <a:t>anti-semitic</a:t>
            </a:r>
            <a:r>
              <a:rPr lang="en-US" sz="1200" b="0" i="0" kern="1200" dirty="0">
                <a:solidFill>
                  <a:schemeClr val="tx1"/>
                </a:solidFill>
                <a:effectLst/>
                <a:latin typeface="+mn-lt"/>
                <a:ea typeface="+mn-ea"/>
                <a:cs typeface="+mn-cs"/>
              </a:rPr>
              <a:t> language.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9746C8-ECE4-F54A-A84F-70DF43DB1C71}" type="slidenum">
              <a:rPr lang="en-US" smtClean="0"/>
              <a:t>53</a:t>
            </a:fld>
            <a:endParaRPr lang="en-US"/>
          </a:p>
        </p:txBody>
      </p:sp>
    </p:spTree>
    <p:extLst>
      <p:ext uri="{BB962C8B-B14F-4D97-AF65-F5344CB8AC3E}">
        <p14:creationId xmlns:p14="http://schemas.microsoft.com/office/powerpoint/2010/main" val="3678155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March of 2018, one of Uber’s autonomous vehicles struck and killed a pedestrian due to a software bug</a:t>
            </a:r>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54</a:t>
            </a:fld>
            <a:endParaRPr lang="en-US"/>
          </a:p>
        </p:txBody>
      </p:sp>
    </p:spTree>
    <p:extLst>
      <p:ext uri="{BB962C8B-B14F-4D97-AF65-F5344CB8AC3E}">
        <p14:creationId xmlns:p14="http://schemas.microsoft.com/office/powerpoint/2010/main" val="3985493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Throughout that same year, Facebook’s automated systems failed to detect a coordinated effort to persecute the Rohingya minority in Myanmar, contributing significantly to a major humanitarian crisis.</a:t>
            </a:r>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55</a:t>
            </a:fld>
            <a:endParaRPr lang="en-US"/>
          </a:p>
        </p:txBody>
      </p:sp>
    </p:spTree>
    <p:extLst>
      <p:ext uri="{BB962C8B-B14F-4D97-AF65-F5344CB8AC3E}">
        <p14:creationId xmlns:p14="http://schemas.microsoft.com/office/powerpoint/2010/main" val="22800874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2018, Amazon’s machine learning specialists discovered that a system they had been developing since 2014 to evaluate job applicants’ resumes was systematically downgrading resumes that included statistical proxies for being a woman, such as attending women’s colleges, playing on women’s sports teams, or using “martial” language such as the words “executed” and “captured”” (</a:t>
            </a:r>
            <a:r>
              <a:rPr lang="en-US" sz="1200" i="1" kern="1200" dirty="0">
                <a:solidFill>
                  <a:schemeClr val="tx1"/>
                </a:solidFill>
                <a:effectLst/>
                <a:latin typeface="+mn-lt"/>
                <a:ea typeface="+mn-ea"/>
                <a:cs typeface="+mn-cs"/>
              </a:rPr>
              <a:t>Reuters</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679746C8-ECE4-F54A-A84F-70DF43DB1C71}" type="slidenum">
              <a:rPr lang="en-US" smtClean="0"/>
              <a:t>56</a:t>
            </a:fld>
            <a:endParaRPr lang="en-US"/>
          </a:p>
        </p:txBody>
      </p:sp>
    </p:spTree>
    <p:extLst>
      <p:ext uri="{BB962C8B-B14F-4D97-AF65-F5344CB8AC3E}">
        <p14:creationId xmlns:p14="http://schemas.microsoft.com/office/powerpoint/2010/main" val="19999271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2019: a ”lone wolf” terrorist attacked two mosques in Christchurch, new Zealand, killing 51 worshippers</a:t>
            </a:r>
          </a:p>
          <a:p>
            <a:endParaRPr lang="en-US" dirty="0"/>
          </a:p>
          <a:p>
            <a:r>
              <a:rPr lang="en-US" dirty="0"/>
              <a:t>The government of new Zealand found that YouTube and Facebook played a central role in radicalizing him</a:t>
            </a:r>
          </a:p>
        </p:txBody>
      </p:sp>
      <p:sp>
        <p:nvSpPr>
          <p:cNvPr id="4" name="Slide Number Placeholder 3"/>
          <p:cNvSpPr>
            <a:spLocks noGrp="1"/>
          </p:cNvSpPr>
          <p:nvPr>
            <p:ph type="sldNum" sz="quarter" idx="5"/>
          </p:nvPr>
        </p:nvSpPr>
        <p:spPr/>
        <p:txBody>
          <a:bodyPr/>
          <a:lstStyle/>
          <a:p>
            <a:fld id="{679746C8-ECE4-F54A-A84F-70DF43DB1C71}" type="slidenum">
              <a:rPr lang="en-US" smtClean="0"/>
              <a:t>57</a:t>
            </a:fld>
            <a:endParaRPr lang="en-US"/>
          </a:p>
        </p:txBody>
      </p:sp>
    </p:spTree>
    <p:extLst>
      <p:ext uri="{BB962C8B-B14F-4D97-AF65-F5344CB8AC3E}">
        <p14:creationId xmlns:p14="http://schemas.microsoft.com/office/powerpoint/2010/main" val="3576100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Incidents like these have led to increasing interest in what researchers call “the alignment problem”</a:t>
            </a:r>
          </a:p>
          <a:p>
            <a:endParaRPr lang="en-US" dirty="0"/>
          </a:p>
          <a:p>
            <a:r>
              <a:rPr lang="en-US" dirty="0"/>
              <a:t>Here’s an early statement of the alignment problem from the mathematician and philosopher </a:t>
            </a:r>
            <a:r>
              <a:rPr lang="en-US" dirty="0" err="1"/>
              <a:t>Norber</a:t>
            </a:r>
            <a:r>
              <a:rPr lang="en-US" dirty="0"/>
              <a:t> Wiener, whose work helped lay the foundations for modern AI research</a:t>
            </a:r>
          </a:p>
        </p:txBody>
      </p:sp>
      <p:sp>
        <p:nvSpPr>
          <p:cNvPr id="4" name="Slide Number Placeholder 3"/>
          <p:cNvSpPr>
            <a:spLocks noGrp="1"/>
          </p:cNvSpPr>
          <p:nvPr>
            <p:ph type="sldNum" sz="quarter" idx="5"/>
          </p:nvPr>
        </p:nvSpPr>
        <p:spPr/>
        <p:txBody>
          <a:bodyPr/>
          <a:lstStyle/>
          <a:p>
            <a:fld id="{679746C8-ECE4-F54A-A84F-70DF43DB1C71}" type="slidenum">
              <a:rPr lang="en-US" smtClean="0"/>
              <a:t>58</a:t>
            </a:fld>
            <a:endParaRPr lang="en-US"/>
          </a:p>
        </p:txBody>
      </p:sp>
    </p:spTree>
    <p:extLst>
      <p:ext uri="{BB962C8B-B14F-4D97-AF65-F5344CB8AC3E}">
        <p14:creationId xmlns:p14="http://schemas.microsoft.com/office/powerpoint/2010/main" val="23951440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Another rough statement: the problem of ensuring that automated systems behave in ways that are aligned with our values</a:t>
            </a:r>
          </a:p>
          <a:p>
            <a:pPr lvl="0"/>
            <a:endParaRPr lang="en-US" sz="1200" kern="1200" dirty="0">
              <a:solidFill>
                <a:schemeClr val="tx1"/>
              </a:solidFill>
              <a:effectLst/>
              <a:latin typeface="+mn-lt"/>
              <a:ea typeface="+mn-ea"/>
              <a:cs typeface="+mn-cs"/>
            </a:endParaRPr>
          </a:p>
          <a:p>
            <a:r>
              <a:rPr lang="en-US" dirty="0"/>
              <a:t>We’ll talk more about the alignment problem next week</a:t>
            </a:r>
          </a:p>
        </p:txBody>
      </p:sp>
      <p:sp>
        <p:nvSpPr>
          <p:cNvPr id="4" name="Slide Number Placeholder 3"/>
          <p:cNvSpPr>
            <a:spLocks noGrp="1"/>
          </p:cNvSpPr>
          <p:nvPr>
            <p:ph type="sldNum" sz="quarter" idx="5"/>
          </p:nvPr>
        </p:nvSpPr>
        <p:spPr/>
        <p:txBody>
          <a:bodyPr/>
          <a:lstStyle/>
          <a:p>
            <a:fld id="{679746C8-ECE4-F54A-A84F-70DF43DB1C71}" type="slidenum">
              <a:rPr lang="en-US" smtClean="0"/>
              <a:t>59</a:t>
            </a:fld>
            <a:endParaRPr lang="en-US"/>
          </a:p>
        </p:txBody>
      </p:sp>
    </p:spTree>
    <p:extLst>
      <p:ext uri="{BB962C8B-B14F-4D97-AF65-F5344CB8AC3E}">
        <p14:creationId xmlns:p14="http://schemas.microsoft.com/office/powerpoint/2010/main" val="261100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a:t>
            </a:fld>
            <a:endParaRPr lang="en-US"/>
          </a:p>
        </p:txBody>
      </p:sp>
    </p:spTree>
    <p:extLst>
      <p:ext uri="{BB962C8B-B14F-4D97-AF65-F5344CB8AC3E}">
        <p14:creationId xmlns:p14="http://schemas.microsoft.com/office/powerpoint/2010/main" val="31890474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course, we’ll be focusing on three questions about the alignment problem…</a:t>
            </a:r>
          </a:p>
        </p:txBody>
      </p:sp>
      <p:sp>
        <p:nvSpPr>
          <p:cNvPr id="4" name="Slide Number Placeholder 3"/>
          <p:cNvSpPr>
            <a:spLocks noGrp="1"/>
          </p:cNvSpPr>
          <p:nvPr>
            <p:ph type="sldNum" sz="quarter" idx="5"/>
          </p:nvPr>
        </p:nvSpPr>
        <p:spPr/>
        <p:txBody>
          <a:bodyPr/>
          <a:lstStyle/>
          <a:p>
            <a:fld id="{679746C8-ECE4-F54A-A84F-70DF43DB1C71}" type="slidenum">
              <a:rPr lang="en-US" smtClean="0"/>
              <a:t>60</a:t>
            </a:fld>
            <a:endParaRPr lang="en-US"/>
          </a:p>
        </p:txBody>
      </p:sp>
    </p:spTree>
    <p:extLst>
      <p:ext uri="{BB962C8B-B14F-4D97-AF65-F5344CB8AC3E}">
        <p14:creationId xmlns:p14="http://schemas.microsoft.com/office/powerpoint/2010/main" val="1539095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61</a:t>
            </a:fld>
            <a:endParaRPr lang="en-US"/>
          </a:p>
        </p:txBody>
      </p:sp>
    </p:spTree>
    <p:extLst>
      <p:ext uri="{BB962C8B-B14F-4D97-AF65-F5344CB8AC3E}">
        <p14:creationId xmlns:p14="http://schemas.microsoft.com/office/powerpoint/2010/main" val="17189376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Poor conduct will also affect participation</a:t>
            </a:r>
          </a:p>
        </p:txBody>
      </p:sp>
      <p:sp>
        <p:nvSpPr>
          <p:cNvPr id="4" name="Slide Number Placeholder 3"/>
          <p:cNvSpPr>
            <a:spLocks noGrp="1"/>
          </p:cNvSpPr>
          <p:nvPr>
            <p:ph type="sldNum" sz="quarter" idx="5"/>
          </p:nvPr>
        </p:nvSpPr>
        <p:spPr/>
        <p:txBody>
          <a:bodyPr/>
          <a:lstStyle/>
          <a:p>
            <a:fld id="{679746C8-ECE4-F54A-A84F-70DF43DB1C71}" type="slidenum">
              <a:rPr lang="en-US" smtClean="0"/>
              <a:t>62</a:t>
            </a:fld>
            <a:endParaRPr lang="en-US"/>
          </a:p>
        </p:txBody>
      </p:sp>
    </p:spTree>
    <p:extLst>
      <p:ext uri="{BB962C8B-B14F-4D97-AF65-F5344CB8AC3E}">
        <p14:creationId xmlns:p14="http://schemas.microsoft.com/office/powerpoint/2010/main" val="23833533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63</a:t>
            </a:fld>
            <a:endParaRPr lang="en-US"/>
          </a:p>
        </p:txBody>
      </p:sp>
    </p:spTree>
    <p:extLst>
      <p:ext uri="{BB962C8B-B14F-4D97-AF65-F5344CB8AC3E}">
        <p14:creationId xmlns:p14="http://schemas.microsoft.com/office/powerpoint/2010/main" val="8708087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64</a:t>
            </a:fld>
            <a:endParaRPr lang="en-US"/>
          </a:p>
        </p:txBody>
      </p:sp>
    </p:spTree>
    <p:extLst>
      <p:ext uri="{BB962C8B-B14F-4D97-AF65-F5344CB8AC3E}">
        <p14:creationId xmlns:p14="http://schemas.microsoft.com/office/powerpoint/2010/main" val="6933423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you did the assignment as instructed and didn’t receive credit, please reach out to your TA</a:t>
            </a:r>
          </a:p>
        </p:txBody>
      </p:sp>
      <p:sp>
        <p:nvSpPr>
          <p:cNvPr id="4" name="Slide Number Placeholder 3"/>
          <p:cNvSpPr>
            <a:spLocks noGrp="1"/>
          </p:cNvSpPr>
          <p:nvPr>
            <p:ph type="sldNum" sz="quarter" idx="5"/>
          </p:nvPr>
        </p:nvSpPr>
        <p:spPr/>
        <p:txBody>
          <a:bodyPr/>
          <a:lstStyle/>
          <a:p>
            <a:fld id="{679746C8-ECE4-F54A-A84F-70DF43DB1C71}" type="slidenum">
              <a:rPr lang="en-US" smtClean="0"/>
              <a:t>65</a:t>
            </a:fld>
            <a:endParaRPr lang="en-US"/>
          </a:p>
        </p:txBody>
      </p:sp>
    </p:spTree>
    <p:extLst>
      <p:ext uri="{BB962C8B-B14F-4D97-AF65-F5344CB8AC3E}">
        <p14:creationId xmlns:p14="http://schemas.microsoft.com/office/powerpoint/2010/main" val="31000943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66</a:t>
            </a:fld>
            <a:endParaRPr lang="en-US"/>
          </a:p>
        </p:txBody>
      </p:sp>
    </p:spTree>
    <p:extLst>
      <p:ext uri="{BB962C8B-B14F-4D97-AF65-F5344CB8AC3E}">
        <p14:creationId xmlns:p14="http://schemas.microsoft.com/office/powerpoint/2010/main" val="6162869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67</a:t>
            </a:fld>
            <a:endParaRPr lang="en-US"/>
          </a:p>
        </p:txBody>
      </p:sp>
    </p:spTree>
    <p:extLst>
      <p:ext uri="{BB962C8B-B14F-4D97-AF65-F5344CB8AC3E}">
        <p14:creationId xmlns:p14="http://schemas.microsoft.com/office/powerpoint/2010/main" val="7408205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68</a:t>
            </a:fld>
            <a:endParaRPr lang="en-US"/>
          </a:p>
        </p:txBody>
      </p:sp>
    </p:spTree>
    <p:extLst>
      <p:ext uri="{BB962C8B-B14F-4D97-AF65-F5344CB8AC3E}">
        <p14:creationId xmlns:p14="http://schemas.microsoft.com/office/powerpoint/2010/main" val="2907236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746C8-ECE4-F54A-A84F-70DF43DB1C71}" type="slidenum">
              <a:rPr lang="en-US" smtClean="0"/>
              <a:t>69</a:t>
            </a:fld>
            <a:endParaRPr lang="en-US"/>
          </a:p>
        </p:txBody>
      </p:sp>
    </p:spTree>
    <p:extLst>
      <p:ext uri="{BB962C8B-B14F-4D97-AF65-F5344CB8AC3E}">
        <p14:creationId xmlns:p14="http://schemas.microsoft.com/office/powerpoint/2010/main" val="45598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everywhere now</a:t>
            </a:r>
          </a:p>
        </p:txBody>
      </p:sp>
      <p:sp>
        <p:nvSpPr>
          <p:cNvPr id="4" name="Slide Number Placeholder 3"/>
          <p:cNvSpPr>
            <a:spLocks noGrp="1"/>
          </p:cNvSpPr>
          <p:nvPr>
            <p:ph type="sldNum" sz="quarter" idx="5"/>
          </p:nvPr>
        </p:nvSpPr>
        <p:spPr/>
        <p:txBody>
          <a:bodyPr/>
          <a:lstStyle/>
          <a:p>
            <a:fld id="{679746C8-ECE4-F54A-A84F-70DF43DB1C71}" type="slidenum">
              <a:rPr lang="en-US" smtClean="0"/>
              <a:t>7</a:t>
            </a:fld>
            <a:endParaRPr lang="en-US"/>
          </a:p>
        </p:txBody>
      </p:sp>
    </p:spTree>
    <p:extLst>
      <p:ext uri="{BB962C8B-B14F-4D97-AF65-F5344CB8AC3E}">
        <p14:creationId xmlns:p14="http://schemas.microsoft.com/office/powerpoint/2010/main" val="600883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used in web mapping services like Google and Apple maps</a:t>
            </a:r>
          </a:p>
        </p:txBody>
      </p:sp>
      <p:sp>
        <p:nvSpPr>
          <p:cNvPr id="4" name="Slide Number Placeholder 3"/>
          <p:cNvSpPr>
            <a:spLocks noGrp="1"/>
          </p:cNvSpPr>
          <p:nvPr>
            <p:ph type="sldNum" sz="quarter" idx="5"/>
          </p:nvPr>
        </p:nvSpPr>
        <p:spPr/>
        <p:txBody>
          <a:bodyPr/>
          <a:lstStyle/>
          <a:p>
            <a:fld id="{679746C8-ECE4-F54A-A84F-70DF43DB1C71}" type="slidenum">
              <a:rPr lang="en-US" smtClean="0"/>
              <a:t>8</a:t>
            </a:fld>
            <a:endParaRPr lang="en-US"/>
          </a:p>
        </p:txBody>
      </p:sp>
    </p:spTree>
    <p:extLst>
      <p:ext uri="{BB962C8B-B14F-4D97-AF65-F5344CB8AC3E}">
        <p14:creationId xmlns:p14="http://schemas.microsoft.com/office/powerpoint/2010/main" val="129315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powers virtual voice assistants like Alexa and Siri</a:t>
            </a:r>
          </a:p>
        </p:txBody>
      </p:sp>
      <p:sp>
        <p:nvSpPr>
          <p:cNvPr id="4" name="Slide Number Placeholder 3"/>
          <p:cNvSpPr>
            <a:spLocks noGrp="1"/>
          </p:cNvSpPr>
          <p:nvPr>
            <p:ph type="sldNum" sz="quarter" idx="5"/>
          </p:nvPr>
        </p:nvSpPr>
        <p:spPr/>
        <p:txBody>
          <a:bodyPr/>
          <a:lstStyle/>
          <a:p>
            <a:fld id="{679746C8-ECE4-F54A-A84F-70DF43DB1C71}" type="slidenum">
              <a:rPr lang="en-US" smtClean="0"/>
              <a:t>9</a:t>
            </a:fld>
            <a:endParaRPr lang="en-US"/>
          </a:p>
        </p:txBody>
      </p:sp>
    </p:spTree>
    <p:extLst>
      <p:ext uri="{BB962C8B-B14F-4D97-AF65-F5344CB8AC3E}">
        <p14:creationId xmlns:p14="http://schemas.microsoft.com/office/powerpoint/2010/main" val="2827915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3454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33040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4238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33615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655836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5670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769368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6189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90369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4325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7159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8/25/22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1946148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david.grant@ufl.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09489-41E9-F745-87A8-2FA152FC35DD}"/>
              </a:ext>
            </a:extLst>
          </p:cNvPr>
          <p:cNvSpPr>
            <a:spLocks noGrp="1"/>
          </p:cNvSpPr>
          <p:nvPr>
            <p:ph type="title"/>
          </p:nvPr>
        </p:nvSpPr>
        <p:spPr>
          <a:xfrm>
            <a:off x="838200" y="963877"/>
            <a:ext cx="3494362" cy="4930246"/>
          </a:xfrm>
        </p:spPr>
        <p:txBody>
          <a:bodyPr>
            <a:normAutofit/>
          </a:bodyPr>
          <a:lstStyle/>
          <a:p>
            <a:pPr algn="r"/>
            <a:r>
              <a:rPr lang="en-US" dirty="0"/>
              <a:t>Agenda</a:t>
            </a:r>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7632A6-8A5C-FD46-96E9-4CB48FC89BE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sz="2400" dirty="0"/>
              <a:t>The teaching team</a:t>
            </a:r>
          </a:p>
          <a:p>
            <a:pPr marL="514350" indent="-514350">
              <a:buFont typeface="+mj-lt"/>
              <a:buAutoNum type="arabicPeriod"/>
            </a:pPr>
            <a:r>
              <a:rPr lang="en-US" sz="2400" dirty="0"/>
              <a:t>Contemporary applications of AI</a:t>
            </a:r>
          </a:p>
          <a:p>
            <a:pPr marL="514350" indent="-514350">
              <a:buFont typeface="+mj-lt"/>
              <a:buAutoNum type="arabicPeriod"/>
            </a:pPr>
            <a:r>
              <a:rPr lang="en-US" sz="2400" dirty="0"/>
              <a:t>AI-based disasters</a:t>
            </a:r>
          </a:p>
          <a:p>
            <a:pPr marL="514350" indent="-514350">
              <a:buFont typeface="+mj-lt"/>
              <a:buAutoNum type="arabicPeriod"/>
            </a:pPr>
            <a:r>
              <a:rPr lang="en-US" sz="2400" dirty="0"/>
              <a:t>Course policies</a:t>
            </a:r>
          </a:p>
        </p:txBody>
      </p:sp>
    </p:spTree>
    <p:extLst>
      <p:ext uri="{BB962C8B-B14F-4D97-AF65-F5344CB8AC3E}">
        <p14:creationId xmlns:p14="http://schemas.microsoft.com/office/powerpoint/2010/main" val="39644497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2DD73EB7-FD6A-984A-88AB-4AD06C354D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26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What is Bayesian Spam Filtering?">
            <a:extLst>
              <a:ext uri="{FF2B5EF4-FFF2-40B4-BE49-F238E27FC236}">
                <a16:creationId xmlns:a16="http://schemas.microsoft.com/office/drawing/2014/main" id="{A841C8AB-9907-EA4B-91E4-9921880880A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8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2021-08-23 at 11.19.55 AM" descr="Screen Recording 2021-08-23 at 11.19.55 AM">
            <a:hlinkClick r:id="" action="ppaction://media"/>
            <a:extLst>
              <a:ext uri="{FF2B5EF4-FFF2-40B4-BE49-F238E27FC236}">
                <a16:creationId xmlns:a16="http://schemas.microsoft.com/office/drawing/2014/main" id="{3005BE99-AFD1-FF44-B0F4-E72226C7BC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1868" y="0"/>
            <a:ext cx="10228263" cy="6858000"/>
          </a:xfrm>
          <a:prstGeom prst="rect">
            <a:avLst/>
          </a:prstGeom>
        </p:spPr>
      </p:pic>
    </p:spTree>
    <p:extLst>
      <p:ext uri="{BB962C8B-B14F-4D97-AF65-F5344CB8AC3E}">
        <p14:creationId xmlns:p14="http://schemas.microsoft.com/office/powerpoint/2010/main" val="5987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406AA-9C2A-7C47-878F-373794BAD0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550" y="1098550"/>
            <a:ext cx="10502900" cy="4660900"/>
          </a:xfrm>
          <a:prstGeom prst="rect">
            <a:avLst/>
          </a:prstGeom>
        </p:spPr>
      </p:pic>
    </p:spTree>
    <p:extLst>
      <p:ext uri="{BB962C8B-B14F-4D97-AF65-F5344CB8AC3E}">
        <p14:creationId xmlns:p14="http://schemas.microsoft.com/office/powerpoint/2010/main" val="292587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128245-880C-EC44-BF7D-B1B32D69975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57250" y="1104900"/>
            <a:ext cx="10496550" cy="4648200"/>
          </a:xfrm>
          <a:prstGeom prst="rect">
            <a:avLst/>
          </a:prstGeom>
        </p:spPr>
      </p:pic>
    </p:spTree>
    <p:extLst>
      <p:ext uri="{BB962C8B-B14F-4D97-AF65-F5344CB8AC3E}">
        <p14:creationId xmlns:p14="http://schemas.microsoft.com/office/powerpoint/2010/main" val="246415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vilization® VI – The Official Site | News | Civilization VI: 10 tips to  start playing">
            <a:extLst>
              <a:ext uri="{FF2B5EF4-FFF2-40B4-BE49-F238E27FC236}">
                <a16:creationId xmlns:a16="http://schemas.microsoft.com/office/drawing/2014/main" id="{BDD2A062-61E4-A247-BDA7-D878E1965DD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tock Price Prediction using Supervised Learning - DEV Community">
            <a:extLst>
              <a:ext uri="{FF2B5EF4-FFF2-40B4-BE49-F238E27FC236}">
                <a16:creationId xmlns:a16="http://schemas.microsoft.com/office/drawing/2014/main" id="{B164AA63-CFC5-174A-B9BA-309AF7A51166}"/>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813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STM - KARGU - Rotary Wing Attack Drone Loitering Munition System">
            <a:extLst>
              <a:ext uri="{FF2B5EF4-FFF2-40B4-BE49-F238E27FC236}">
                <a16:creationId xmlns:a16="http://schemas.microsoft.com/office/drawing/2014/main" id="{0C388F89-EBB8-8A4A-B51E-8BC58A24848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254000"/>
            <a:ext cx="9525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37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96D00-621E-CE2C-57FE-D13E55A732E8}"/>
              </a:ext>
            </a:extLst>
          </p:cNvPr>
          <p:cNvSpPr>
            <a:spLocks noGrp="1"/>
          </p:cNvSpPr>
          <p:nvPr>
            <p:ph type="title"/>
          </p:nvPr>
        </p:nvSpPr>
        <p:spPr>
          <a:xfrm>
            <a:off x="838200" y="2002631"/>
            <a:ext cx="10515600" cy="2852737"/>
          </a:xfrm>
        </p:spPr>
        <p:txBody>
          <a:bodyPr anchor="ctr"/>
          <a:lstStyle/>
          <a:p>
            <a:pPr algn="ctr"/>
            <a:r>
              <a:rPr lang="en-US" dirty="0">
                <a:solidFill>
                  <a:schemeClr val="bg1"/>
                </a:solidFill>
              </a:rPr>
              <a:t>Capabilities of AI-based systems are growing rapidly</a:t>
            </a:r>
          </a:p>
        </p:txBody>
      </p:sp>
    </p:spTree>
    <p:extLst>
      <p:ext uri="{BB962C8B-B14F-4D97-AF65-F5344CB8AC3E}">
        <p14:creationId xmlns:p14="http://schemas.microsoft.com/office/powerpoint/2010/main" val="2831953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Twenty years on from Deep Blue vs Kasparov: how a chess match started the  big data revolution">
            <a:extLst>
              <a:ext uri="{FF2B5EF4-FFF2-40B4-BE49-F238E27FC236}">
                <a16:creationId xmlns:a16="http://schemas.microsoft.com/office/drawing/2014/main" id="{FF3210C2-6251-7343-A337-80EA3AB4CD6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9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8C5B-F684-1344-B347-84D8D60B1F6D}"/>
              </a:ext>
            </a:extLst>
          </p:cNvPr>
          <p:cNvSpPr>
            <a:spLocks noGrp="1"/>
          </p:cNvSpPr>
          <p:nvPr>
            <p:ph type="title"/>
          </p:nvPr>
        </p:nvSpPr>
        <p:spPr>
          <a:xfrm>
            <a:off x="1554749" y="4335282"/>
            <a:ext cx="2552152" cy="1037230"/>
          </a:xfrm>
        </p:spPr>
        <p:txBody>
          <a:bodyPr anchor="ctr">
            <a:noAutofit/>
          </a:bodyPr>
          <a:lstStyle/>
          <a:p>
            <a:pPr algn="ctr"/>
            <a:r>
              <a:rPr lang="en-US" sz="3000" dirty="0"/>
              <a:t>David Grant</a:t>
            </a:r>
          </a:p>
        </p:txBody>
      </p:sp>
      <p:grpSp>
        <p:nvGrpSpPr>
          <p:cNvPr id="8" name="Group 7">
            <a:extLst>
              <a:ext uri="{FF2B5EF4-FFF2-40B4-BE49-F238E27FC236}">
                <a16:creationId xmlns:a16="http://schemas.microsoft.com/office/drawing/2014/main" id="{06A86EC1-500A-EB26-305B-FBA32072CB71}"/>
              </a:ext>
            </a:extLst>
          </p:cNvPr>
          <p:cNvGrpSpPr/>
          <p:nvPr/>
        </p:nvGrpSpPr>
        <p:grpSpPr>
          <a:xfrm>
            <a:off x="1541512" y="559559"/>
            <a:ext cx="9108976" cy="3775724"/>
            <a:chOff x="1541512" y="0"/>
            <a:chExt cx="9108976" cy="3775724"/>
          </a:xfrm>
        </p:grpSpPr>
        <p:pic>
          <p:nvPicPr>
            <p:cNvPr id="24578" name="Picture 2">
              <a:extLst>
                <a:ext uri="{FF2B5EF4-FFF2-40B4-BE49-F238E27FC236}">
                  <a16:creationId xmlns:a16="http://schemas.microsoft.com/office/drawing/2014/main" id="{24EF5B77-9863-AB43-B1B2-A4E621143BA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541512" y="0"/>
              <a:ext cx="2552152" cy="377572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6" name="Picture 2" descr="Schuyler Sturm">
              <a:extLst>
                <a:ext uri="{FF2B5EF4-FFF2-40B4-BE49-F238E27FC236}">
                  <a16:creationId xmlns:a16="http://schemas.microsoft.com/office/drawing/2014/main" id="{90E58E9F-1CB5-271D-ED9E-EF0E68A7BFB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33339" y="0"/>
              <a:ext cx="2517149" cy="3775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di Heidarifar">
              <a:extLst>
                <a:ext uri="{FF2B5EF4-FFF2-40B4-BE49-F238E27FC236}">
                  <a16:creationId xmlns:a16="http://schemas.microsoft.com/office/drawing/2014/main" id="{9E895C9B-5CC2-93B2-357C-707B20DEF0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7425" y="0"/>
              <a:ext cx="2517149" cy="37757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2820FFF8-C072-7107-E54C-13433F1468BA}"/>
              </a:ext>
            </a:extLst>
          </p:cNvPr>
          <p:cNvSpPr txBox="1">
            <a:spLocks/>
          </p:cNvSpPr>
          <p:nvPr/>
        </p:nvSpPr>
        <p:spPr>
          <a:xfrm>
            <a:off x="4611141" y="4357872"/>
            <a:ext cx="2968386" cy="10372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Sophie </a:t>
            </a:r>
            <a:r>
              <a:rPr lang="en-US" sz="3000" dirty="0" err="1"/>
              <a:t>Heidarifar</a:t>
            </a:r>
            <a:endParaRPr lang="en-US" sz="3000" dirty="0"/>
          </a:p>
        </p:txBody>
      </p:sp>
      <p:sp>
        <p:nvSpPr>
          <p:cNvPr id="7" name="Title 1">
            <a:extLst>
              <a:ext uri="{FF2B5EF4-FFF2-40B4-BE49-F238E27FC236}">
                <a16:creationId xmlns:a16="http://schemas.microsoft.com/office/drawing/2014/main" id="{36FEF303-2525-3B01-E456-EEF67BECF968}"/>
              </a:ext>
            </a:extLst>
          </p:cNvPr>
          <p:cNvSpPr txBox="1">
            <a:spLocks/>
          </p:cNvSpPr>
          <p:nvPr/>
        </p:nvSpPr>
        <p:spPr>
          <a:xfrm>
            <a:off x="7907720" y="4357872"/>
            <a:ext cx="2968386" cy="10372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Schuyler Sturm</a:t>
            </a:r>
          </a:p>
        </p:txBody>
      </p:sp>
      <p:sp>
        <p:nvSpPr>
          <p:cNvPr id="9" name="Title 1">
            <a:extLst>
              <a:ext uri="{FF2B5EF4-FFF2-40B4-BE49-F238E27FC236}">
                <a16:creationId xmlns:a16="http://schemas.microsoft.com/office/drawing/2014/main" id="{0CB8BC03-5FBD-1C2E-5A77-A1F9DAFC1BF6}"/>
              </a:ext>
            </a:extLst>
          </p:cNvPr>
          <p:cNvSpPr txBox="1">
            <a:spLocks/>
          </p:cNvSpPr>
          <p:nvPr/>
        </p:nvSpPr>
        <p:spPr>
          <a:xfrm>
            <a:off x="1252013" y="5372512"/>
            <a:ext cx="3195031" cy="1037230"/>
          </a:xfrm>
          <a:prstGeom prst="rect">
            <a:avLst/>
          </a:prstGeom>
          <a:solidFill>
            <a:srgbClr val="0000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bg1"/>
                </a:solidFill>
              </a:rPr>
              <a:t>Instructor</a:t>
            </a:r>
          </a:p>
        </p:txBody>
      </p:sp>
      <p:sp>
        <p:nvSpPr>
          <p:cNvPr id="10" name="Title 1">
            <a:extLst>
              <a:ext uri="{FF2B5EF4-FFF2-40B4-BE49-F238E27FC236}">
                <a16:creationId xmlns:a16="http://schemas.microsoft.com/office/drawing/2014/main" id="{EE71AC8C-8547-3A1A-BE3C-8D3EF9C6EBF8}"/>
              </a:ext>
            </a:extLst>
          </p:cNvPr>
          <p:cNvSpPr txBox="1">
            <a:spLocks/>
          </p:cNvSpPr>
          <p:nvPr/>
        </p:nvSpPr>
        <p:spPr>
          <a:xfrm>
            <a:off x="4447044" y="5372512"/>
            <a:ext cx="6661558" cy="1037230"/>
          </a:xfrm>
          <a:prstGeom prst="rect">
            <a:avLst/>
          </a:prstGeom>
          <a:solidFill>
            <a:srgbClr val="FF5E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solidFill>
                  <a:schemeClr val="bg1"/>
                </a:solidFill>
              </a:rPr>
              <a:t>Teaching Assistants</a:t>
            </a:r>
          </a:p>
        </p:txBody>
      </p:sp>
    </p:spTree>
    <p:extLst>
      <p:ext uri="{BB962C8B-B14F-4D97-AF65-F5344CB8AC3E}">
        <p14:creationId xmlns:p14="http://schemas.microsoft.com/office/powerpoint/2010/main" val="590937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4BA5A7-086C-694A-91F3-BB80F3E0F8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4155" y="0"/>
            <a:ext cx="9403690" cy="6858000"/>
          </a:xfrm>
          <a:prstGeom prst="rect">
            <a:avLst/>
          </a:prstGeom>
        </p:spPr>
      </p:pic>
    </p:spTree>
    <p:extLst>
      <p:ext uri="{BB962C8B-B14F-4D97-AF65-F5344CB8AC3E}">
        <p14:creationId xmlns:p14="http://schemas.microsoft.com/office/powerpoint/2010/main" val="52690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022965-ABD6-C440-A8BA-8ED31C7BE7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Rectangle 3">
            <a:extLst>
              <a:ext uri="{FF2B5EF4-FFF2-40B4-BE49-F238E27FC236}">
                <a16:creationId xmlns:a16="http://schemas.microsoft.com/office/drawing/2014/main" id="{6B61720E-7D96-C742-9D2E-2BA959BD56AC}"/>
              </a:ext>
            </a:extLst>
          </p:cNvPr>
          <p:cNvSpPr/>
          <p:nvPr/>
        </p:nvSpPr>
        <p:spPr>
          <a:xfrm>
            <a:off x="7476858" y="688859"/>
            <a:ext cx="4140013" cy="3908586"/>
          </a:xfrm>
          <a:prstGeom prst="rect">
            <a:avLst/>
          </a:prstGeom>
        </p:spPr>
        <p:txBody>
          <a:bodyPr vert="horz" lIns="91440" tIns="45720" rIns="91440" bIns="45720" rtlCol="0">
            <a:noAutofit/>
          </a:bodyPr>
          <a:lstStyle/>
          <a:p>
            <a:pPr defTabSz="914400">
              <a:lnSpc>
                <a:spcPct val="90000"/>
              </a:lnSpc>
              <a:spcAft>
                <a:spcPts val="600"/>
              </a:spcAft>
            </a:pPr>
            <a:r>
              <a:rPr lang="en-US" sz="2400" dirty="0"/>
              <a:t>“The world champion Magnus Carlsen won't even play his computer.”</a:t>
            </a:r>
          </a:p>
          <a:p>
            <a:pPr defTabSz="914400">
              <a:lnSpc>
                <a:spcPct val="90000"/>
              </a:lnSpc>
              <a:spcAft>
                <a:spcPts val="600"/>
              </a:spcAft>
            </a:pPr>
            <a:endParaRPr lang="en-US" sz="2400" dirty="0"/>
          </a:p>
          <a:p>
            <a:pPr defTabSz="914400">
              <a:lnSpc>
                <a:spcPct val="90000"/>
              </a:lnSpc>
              <a:spcAft>
                <a:spcPts val="600"/>
              </a:spcAft>
            </a:pPr>
            <a:r>
              <a:rPr lang="en-US" sz="2400" dirty="0"/>
              <a:t>“He uses it to train, to recommend moves for future competition. But he won't play it, because he just loses all the time and there’s nothing more depressing than losing without even being in the game.”</a:t>
            </a:r>
          </a:p>
          <a:p>
            <a:pPr defTabSz="914400">
              <a:lnSpc>
                <a:spcPct val="90000"/>
              </a:lnSpc>
              <a:spcAft>
                <a:spcPts val="600"/>
              </a:spcAft>
            </a:pPr>
            <a:endParaRPr lang="en-US" sz="2400" dirty="0"/>
          </a:p>
        </p:txBody>
      </p:sp>
      <p:sp>
        <p:nvSpPr>
          <p:cNvPr id="9" name="Rectangle 8">
            <a:extLst>
              <a:ext uri="{FF2B5EF4-FFF2-40B4-BE49-F238E27FC236}">
                <a16:creationId xmlns:a16="http://schemas.microsoft.com/office/drawing/2014/main" id="{36EF0931-C35F-EF4E-B754-E1C2C914EB9D}"/>
              </a:ext>
            </a:extLst>
          </p:cNvPr>
          <p:cNvSpPr/>
          <p:nvPr/>
        </p:nvSpPr>
        <p:spPr>
          <a:xfrm>
            <a:off x="7476858" y="6220902"/>
            <a:ext cx="3863946" cy="424732"/>
          </a:xfrm>
          <a:prstGeom prst="rect">
            <a:avLst/>
          </a:prstGeom>
        </p:spPr>
        <p:txBody>
          <a:bodyPr wrap="square">
            <a:spAutoFit/>
          </a:bodyPr>
          <a:lstStyle/>
          <a:p>
            <a:pPr defTabSz="914400">
              <a:lnSpc>
                <a:spcPct val="90000"/>
              </a:lnSpc>
              <a:spcAft>
                <a:spcPts val="600"/>
              </a:spcAft>
            </a:pPr>
            <a:r>
              <a:rPr lang="en-US" sz="1200" dirty="0"/>
              <a:t>Source: Siegel, “20 Years Later, Humans Still No Match For Computers On The Chessboard” (</a:t>
            </a:r>
            <a:r>
              <a:rPr lang="en-US" sz="1200" i="1" dirty="0" err="1"/>
              <a:t>BBC.com</a:t>
            </a:r>
            <a:r>
              <a:rPr lang="en-US" sz="1200" dirty="0"/>
              <a:t>)</a:t>
            </a:r>
          </a:p>
        </p:txBody>
      </p:sp>
    </p:spTree>
    <p:extLst>
      <p:ext uri="{BB962C8B-B14F-4D97-AF65-F5344CB8AC3E}">
        <p14:creationId xmlns:p14="http://schemas.microsoft.com/office/powerpoint/2010/main" val="4040707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7BA372-544B-E74C-B441-9892F52792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816041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328087-DF3B-2B48-A1AC-F1562C86678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7500938" cy="6858000"/>
          </a:xfrm>
          <a:prstGeom prst="rect">
            <a:avLst/>
          </a:prstGeom>
        </p:spPr>
      </p:pic>
      <p:sp>
        <p:nvSpPr>
          <p:cNvPr id="4" name="Content Placeholder 2">
            <a:extLst>
              <a:ext uri="{FF2B5EF4-FFF2-40B4-BE49-F238E27FC236}">
                <a16:creationId xmlns:a16="http://schemas.microsoft.com/office/drawing/2014/main" id="{F4A4B1FC-285C-1743-BE3B-7B95A989368F}"/>
              </a:ext>
            </a:extLst>
          </p:cNvPr>
          <p:cNvSpPr>
            <a:spLocks noGrp="1"/>
          </p:cNvSpPr>
          <p:nvPr>
            <p:ph idx="1"/>
          </p:nvPr>
        </p:nvSpPr>
        <p:spPr>
          <a:xfrm>
            <a:off x="7943850" y="640081"/>
            <a:ext cx="4010687" cy="5257800"/>
          </a:xfrm>
        </p:spPr>
        <p:txBody>
          <a:bodyPr anchor="ctr">
            <a:normAutofit/>
          </a:bodyPr>
          <a:lstStyle/>
          <a:p>
            <a:pPr marL="0" indent="0">
              <a:buNone/>
            </a:pPr>
            <a:r>
              <a:rPr lang="en-US" sz="4400" dirty="0"/>
              <a:t>AlphaGo</a:t>
            </a:r>
          </a:p>
          <a:p>
            <a:pPr marL="0" indent="0">
              <a:buNone/>
            </a:pPr>
            <a:endParaRPr lang="en-US" sz="3200" dirty="0"/>
          </a:p>
          <a:p>
            <a:r>
              <a:rPr lang="en-US" sz="3200" dirty="0"/>
              <a:t>Learned the basics from strong amateur players</a:t>
            </a:r>
          </a:p>
          <a:p>
            <a:r>
              <a:rPr lang="en-US" sz="3200" dirty="0"/>
              <a:t>Then played itself over and over again to improve</a:t>
            </a:r>
          </a:p>
        </p:txBody>
      </p:sp>
    </p:spTree>
    <p:extLst>
      <p:ext uri="{BB962C8B-B14F-4D97-AF65-F5344CB8AC3E}">
        <p14:creationId xmlns:p14="http://schemas.microsoft.com/office/powerpoint/2010/main" val="3102367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6BCF3-49AA-2F48-9033-F61C5F2D59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81000"/>
            <a:ext cx="7472363" cy="6096000"/>
          </a:xfrm>
          <a:prstGeom prst="rect">
            <a:avLst/>
          </a:prstGeom>
        </p:spPr>
      </p:pic>
      <p:sp>
        <p:nvSpPr>
          <p:cNvPr id="4" name="Content Placeholder 2">
            <a:extLst>
              <a:ext uri="{FF2B5EF4-FFF2-40B4-BE49-F238E27FC236}">
                <a16:creationId xmlns:a16="http://schemas.microsoft.com/office/drawing/2014/main" id="{BD592125-D4C4-5A49-8F0F-518CA7BB5370}"/>
              </a:ext>
            </a:extLst>
          </p:cNvPr>
          <p:cNvSpPr>
            <a:spLocks noGrp="1"/>
          </p:cNvSpPr>
          <p:nvPr>
            <p:ph idx="1"/>
          </p:nvPr>
        </p:nvSpPr>
        <p:spPr>
          <a:xfrm>
            <a:off x="8043863" y="666750"/>
            <a:ext cx="3639213" cy="5257800"/>
          </a:xfrm>
        </p:spPr>
        <p:txBody>
          <a:bodyPr anchor="ctr">
            <a:normAutofit/>
          </a:bodyPr>
          <a:lstStyle/>
          <a:p>
            <a:pPr marL="0" indent="0">
              <a:buNone/>
            </a:pPr>
            <a:r>
              <a:rPr lang="en-US" sz="4400" dirty="0" err="1"/>
              <a:t>AlphaZero</a:t>
            </a:r>
            <a:endParaRPr lang="en-US" sz="4400" dirty="0"/>
          </a:p>
          <a:p>
            <a:pPr marL="0" indent="0">
              <a:buNone/>
            </a:pPr>
            <a:endParaRPr lang="en-US" sz="3200" dirty="0"/>
          </a:p>
          <a:p>
            <a:r>
              <a:rPr lang="en-US" sz="3200" dirty="0"/>
              <a:t>Learns games from scratch by playing itself</a:t>
            </a:r>
          </a:p>
          <a:p>
            <a:r>
              <a:rPr lang="en-US" sz="3200" dirty="0"/>
              <a:t>No built-in game knowledge or observation of human players</a:t>
            </a:r>
          </a:p>
        </p:txBody>
      </p:sp>
    </p:spTree>
    <p:extLst>
      <p:ext uri="{BB962C8B-B14F-4D97-AF65-F5344CB8AC3E}">
        <p14:creationId xmlns:p14="http://schemas.microsoft.com/office/powerpoint/2010/main" val="1047192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35EAA4-88F3-7F4C-B9FC-3E85557F79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4383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 colored CT scan showing a tumor in the lung. Artificial intelligence was just as good, and sometimes better, than doctors in diagnosing lung tumors in CT scans, a new study indicates.">
            <a:extLst>
              <a:ext uri="{FF2B5EF4-FFF2-40B4-BE49-F238E27FC236}">
                <a16:creationId xmlns:a16="http://schemas.microsoft.com/office/drawing/2014/main" id="{85821FFC-3111-DF4E-97F6-E95F8D418B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43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posing for the camera&#10;&#10;Description automatically generated">
            <a:extLst>
              <a:ext uri="{FF2B5EF4-FFF2-40B4-BE49-F238E27FC236}">
                <a16:creationId xmlns:a16="http://schemas.microsoft.com/office/drawing/2014/main" id="{41A62699-59D4-784A-BA19-D5ABCC206CA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24020" y="10"/>
            <a:ext cx="9143980" cy="6857990"/>
          </a:xfrm>
          <a:prstGeom prst="rect">
            <a:avLst/>
          </a:prstGeom>
        </p:spPr>
      </p:pic>
    </p:spTree>
    <p:extLst>
      <p:ext uri="{BB962C8B-B14F-4D97-AF65-F5344CB8AC3E}">
        <p14:creationId xmlns:p14="http://schemas.microsoft.com/office/powerpoint/2010/main" val="3090818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508" name="Picture 4">
            <a:extLst>
              <a:ext uri="{FF2B5EF4-FFF2-40B4-BE49-F238E27FC236}">
                <a16:creationId xmlns:a16="http://schemas.microsoft.com/office/drawing/2014/main" id="{DEFF310E-DAE2-5E46-A8E5-BF186741067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387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80801-58D9-014A-A1C1-EC9E13F503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812" y="0"/>
            <a:ext cx="12962164" cy="6858000"/>
          </a:xfrm>
          <a:prstGeom prst="rect">
            <a:avLst/>
          </a:prstGeom>
        </p:spPr>
      </p:pic>
    </p:spTree>
    <p:extLst>
      <p:ext uri="{BB962C8B-B14F-4D97-AF65-F5344CB8AC3E}">
        <p14:creationId xmlns:p14="http://schemas.microsoft.com/office/powerpoint/2010/main" val="743182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8C5B-F684-1344-B347-84D8D60B1F6D}"/>
              </a:ext>
            </a:extLst>
          </p:cNvPr>
          <p:cNvSpPr>
            <a:spLocks noGrp="1"/>
          </p:cNvSpPr>
          <p:nvPr>
            <p:ph type="title"/>
          </p:nvPr>
        </p:nvSpPr>
        <p:spPr>
          <a:xfrm>
            <a:off x="4965430" y="629268"/>
            <a:ext cx="6586491" cy="1286160"/>
          </a:xfrm>
        </p:spPr>
        <p:txBody>
          <a:bodyPr anchor="b">
            <a:normAutofit/>
          </a:bodyPr>
          <a:lstStyle/>
          <a:p>
            <a:r>
              <a:rPr lang="en-US" dirty="0"/>
              <a:t>David Gray Grant, Ph.D.</a:t>
            </a:r>
          </a:p>
        </p:txBody>
      </p:sp>
      <p:sp>
        <p:nvSpPr>
          <p:cNvPr id="3" name="Content Placeholder 2">
            <a:extLst>
              <a:ext uri="{FF2B5EF4-FFF2-40B4-BE49-F238E27FC236}">
                <a16:creationId xmlns:a16="http://schemas.microsoft.com/office/drawing/2014/main" id="{DE59A247-55AD-7643-AF64-B4A93F026D9B}"/>
              </a:ext>
            </a:extLst>
          </p:cNvPr>
          <p:cNvSpPr>
            <a:spLocks noGrp="1"/>
          </p:cNvSpPr>
          <p:nvPr>
            <p:ph idx="1"/>
          </p:nvPr>
        </p:nvSpPr>
        <p:spPr>
          <a:xfrm>
            <a:off x="4965431" y="2438400"/>
            <a:ext cx="6586489" cy="3785419"/>
          </a:xfrm>
        </p:spPr>
        <p:txBody>
          <a:bodyPr>
            <a:normAutofit/>
          </a:bodyPr>
          <a:lstStyle/>
          <a:p>
            <a:r>
              <a:rPr lang="en-US" dirty="0"/>
              <a:t>Assistant Professor of Philosophy at UF</a:t>
            </a:r>
          </a:p>
          <a:p>
            <a:r>
              <a:rPr lang="en-US" dirty="0"/>
              <a:t>Research focuses on ethics of AI/data science</a:t>
            </a:r>
          </a:p>
          <a:p>
            <a:r>
              <a:rPr lang="en-US" dirty="0">
                <a:hlinkClick r:id="rId3"/>
              </a:rPr>
              <a:t>david.grant@ufl.edu</a:t>
            </a:r>
            <a:endParaRPr lang="en-US" dirty="0"/>
          </a:p>
          <a:p>
            <a:r>
              <a:rPr lang="en-US" dirty="0"/>
              <a:t>Office hours Tue/Thu 12:30-1:30 and by appointment</a:t>
            </a:r>
          </a:p>
          <a:p>
            <a:r>
              <a:rPr lang="en-US" dirty="0"/>
              <a:t>Office: Griffin-Floyd 115C</a:t>
            </a:r>
          </a:p>
        </p:txBody>
      </p:sp>
      <p:pic>
        <p:nvPicPr>
          <p:cNvPr id="24578" name="Picture 2">
            <a:extLst>
              <a:ext uri="{FF2B5EF4-FFF2-40B4-BE49-F238E27FC236}">
                <a16:creationId xmlns:a16="http://schemas.microsoft.com/office/drawing/2014/main" id="{24EF5B77-9863-AB43-B1B2-A4E621143BA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5D760-9550-9A45-84DF-CFD3DFE57600}"/>
              </a:ext>
            </a:extLst>
          </p:cNvPr>
          <p:cNvPicPr>
            <a:picLocks noChangeAspect="1"/>
          </p:cNvPicPr>
          <p:nvPr/>
        </p:nvPicPr>
        <p:blipFill>
          <a:blip r:embed="rId3"/>
          <a:stretch>
            <a:fillRect/>
          </a:stretch>
        </p:blipFill>
        <p:spPr>
          <a:xfrm>
            <a:off x="3013322" y="891540"/>
            <a:ext cx="6203192" cy="5071110"/>
          </a:xfrm>
          <a:prstGeom prst="rect">
            <a:avLst/>
          </a:prstGeom>
        </p:spPr>
      </p:pic>
    </p:spTree>
    <p:extLst>
      <p:ext uri="{BB962C8B-B14F-4D97-AF65-F5344CB8AC3E}">
        <p14:creationId xmlns:p14="http://schemas.microsoft.com/office/powerpoint/2010/main" val="37202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80801-58D9-014A-A1C1-EC9E13F503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8812" y="0"/>
            <a:ext cx="12962164" cy="6858000"/>
          </a:xfrm>
          <a:prstGeom prst="rect">
            <a:avLst/>
          </a:prstGeom>
        </p:spPr>
      </p:pic>
    </p:spTree>
    <p:extLst>
      <p:ext uri="{BB962C8B-B14F-4D97-AF65-F5344CB8AC3E}">
        <p14:creationId xmlns:p14="http://schemas.microsoft.com/office/powerpoint/2010/main" val="4033412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3012" name="Picture 4" descr="A24 Acquires U.S. Rights to Alex Garland&amp;#39;s Ex Machina - ComingSoon.net">
            <a:extLst>
              <a:ext uri="{FF2B5EF4-FFF2-40B4-BE49-F238E27FC236}">
                <a16:creationId xmlns:a16="http://schemas.microsoft.com/office/drawing/2014/main" id="{0FC94ED4-8B33-664B-8EC7-08E47292EE7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00781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BA6A6D-50FF-6246-9158-4A28E0EAE0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189867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ACD7C-5F5C-944A-B1C2-5965966384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5152" y="0"/>
            <a:ext cx="7541696" cy="6858000"/>
          </a:xfrm>
          <a:prstGeom prst="rect">
            <a:avLst/>
          </a:prstGeom>
        </p:spPr>
      </p:pic>
      <p:sp>
        <p:nvSpPr>
          <p:cNvPr id="5" name="Rectangle 4">
            <a:extLst>
              <a:ext uri="{FF2B5EF4-FFF2-40B4-BE49-F238E27FC236}">
                <a16:creationId xmlns:a16="http://schemas.microsoft.com/office/drawing/2014/main" id="{D1569673-DAE6-DE47-AEFA-B9B97E4289B1}"/>
              </a:ext>
            </a:extLst>
          </p:cNvPr>
          <p:cNvSpPr/>
          <p:nvPr/>
        </p:nvSpPr>
        <p:spPr>
          <a:xfrm>
            <a:off x="2532184" y="5416060"/>
            <a:ext cx="703385" cy="2391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337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A283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C1FA8-1AFF-E142-829F-E05C8E8B4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3072434" cy="6858000"/>
          </a:xfrm>
          <a:prstGeom prst="rect">
            <a:avLst/>
          </a:prstGeom>
        </p:spPr>
      </p:pic>
    </p:spTree>
    <p:extLst>
      <p:ext uri="{BB962C8B-B14F-4D97-AF65-F5344CB8AC3E}">
        <p14:creationId xmlns:p14="http://schemas.microsoft.com/office/powerpoint/2010/main" val="726250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BFB490-B1AE-714A-8C74-F5D08AD41B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688780"/>
            <a:ext cx="9144000" cy="2232338"/>
          </a:xfrm>
          <a:prstGeom prst="rect">
            <a:avLst/>
          </a:prstGeom>
        </p:spPr>
      </p:pic>
      <p:pic>
        <p:nvPicPr>
          <p:cNvPr id="6" name="Picture 5">
            <a:extLst>
              <a:ext uri="{FF2B5EF4-FFF2-40B4-BE49-F238E27FC236}">
                <a16:creationId xmlns:a16="http://schemas.microsoft.com/office/drawing/2014/main" id="{9764BC28-00D4-974D-8742-5023AF0CE8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0" y="3683663"/>
            <a:ext cx="9144000" cy="2682970"/>
          </a:xfrm>
          <a:prstGeom prst="rect">
            <a:avLst/>
          </a:prstGeom>
        </p:spPr>
      </p:pic>
    </p:spTree>
    <p:extLst>
      <p:ext uri="{BB962C8B-B14F-4D97-AF65-F5344CB8AC3E}">
        <p14:creationId xmlns:p14="http://schemas.microsoft.com/office/powerpoint/2010/main" val="183284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F44A36-740A-174F-A441-825F242D12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756798"/>
            <a:ext cx="9144000" cy="2165106"/>
          </a:xfrm>
          <a:prstGeom prst="rect">
            <a:avLst/>
          </a:prstGeom>
        </p:spPr>
      </p:pic>
      <p:pic>
        <p:nvPicPr>
          <p:cNvPr id="5" name="Picture 4">
            <a:extLst>
              <a:ext uri="{FF2B5EF4-FFF2-40B4-BE49-F238E27FC236}">
                <a16:creationId xmlns:a16="http://schemas.microsoft.com/office/drawing/2014/main" id="{40243E34-5248-7140-B6F1-45BBC81D73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0" y="3429001"/>
            <a:ext cx="9144000" cy="2414553"/>
          </a:xfrm>
          <a:prstGeom prst="rect">
            <a:avLst/>
          </a:prstGeom>
        </p:spPr>
      </p:pic>
    </p:spTree>
    <p:extLst>
      <p:ext uri="{BB962C8B-B14F-4D97-AF65-F5344CB8AC3E}">
        <p14:creationId xmlns:p14="http://schemas.microsoft.com/office/powerpoint/2010/main" val="2780428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794A7-6069-0D62-D5B4-0B11D39C3E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3246" y="762089"/>
            <a:ext cx="7772400" cy="5333821"/>
          </a:xfrm>
          <a:prstGeom prst="rect">
            <a:avLst/>
          </a:prstGeom>
        </p:spPr>
      </p:pic>
    </p:spTree>
    <p:extLst>
      <p:ext uri="{BB962C8B-B14F-4D97-AF65-F5344CB8AC3E}">
        <p14:creationId xmlns:p14="http://schemas.microsoft.com/office/powerpoint/2010/main" val="3398780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irl with a Pearl Earring - Wikipedia">
            <a:extLst>
              <a:ext uri="{FF2B5EF4-FFF2-40B4-BE49-F238E27FC236}">
                <a16:creationId xmlns:a16="http://schemas.microsoft.com/office/drawing/2014/main" id="{9941B519-7CD6-4C68-B9CA-B60C5D844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92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79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uyler Sturm">
            <a:extLst>
              <a:ext uri="{FF2B5EF4-FFF2-40B4-BE49-F238E27FC236}">
                <a16:creationId xmlns:a16="http://schemas.microsoft.com/office/drawing/2014/main" id="{90E58E9F-1CB5-271D-ED9E-EF0E68A7BF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4416" y="478078"/>
            <a:ext cx="2517149" cy="3775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di Heidarifar">
            <a:extLst>
              <a:ext uri="{FF2B5EF4-FFF2-40B4-BE49-F238E27FC236}">
                <a16:creationId xmlns:a16="http://schemas.microsoft.com/office/drawing/2014/main" id="{9E895C9B-5CC2-93B2-357C-707B20DEF0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18502" y="478078"/>
            <a:ext cx="2517149" cy="377572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20FFF8-C072-7107-E54C-13433F1468BA}"/>
              </a:ext>
            </a:extLst>
          </p:cNvPr>
          <p:cNvSpPr txBox="1">
            <a:spLocks/>
          </p:cNvSpPr>
          <p:nvPr/>
        </p:nvSpPr>
        <p:spPr>
          <a:xfrm>
            <a:off x="2592218" y="4276391"/>
            <a:ext cx="2968386" cy="10372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Sophie </a:t>
            </a:r>
            <a:r>
              <a:rPr lang="en-US" sz="3000" dirty="0" err="1"/>
              <a:t>Heidarifar</a:t>
            </a:r>
            <a:endParaRPr lang="en-US" sz="3000" dirty="0"/>
          </a:p>
        </p:txBody>
      </p:sp>
      <p:sp>
        <p:nvSpPr>
          <p:cNvPr id="7" name="Title 1">
            <a:extLst>
              <a:ext uri="{FF2B5EF4-FFF2-40B4-BE49-F238E27FC236}">
                <a16:creationId xmlns:a16="http://schemas.microsoft.com/office/drawing/2014/main" id="{36FEF303-2525-3B01-E456-EEF67BECF968}"/>
              </a:ext>
            </a:extLst>
          </p:cNvPr>
          <p:cNvSpPr txBox="1">
            <a:spLocks/>
          </p:cNvSpPr>
          <p:nvPr/>
        </p:nvSpPr>
        <p:spPr>
          <a:xfrm>
            <a:off x="5888797" y="4276391"/>
            <a:ext cx="2968386" cy="10372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t>Schuyler Sturm</a:t>
            </a:r>
          </a:p>
        </p:txBody>
      </p:sp>
      <p:sp>
        <p:nvSpPr>
          <p:cNvPr id="10" name="Title 1">
            <a:extLst>
              <a:ext uri="{FF2B5EF4-FFF2-40B4-BE49-F238E27FC236}">
                <a16:creationId xmlns:a16="http://schemas.microsoft.com/office/drawing/2014/main" id="{EE71AC8C-8547-3A1A-BE3C-8D3EF9C6EBF8}"/>
              </a:ext>
            </a:extLst>
          </p:cNvPr>
          <p:cNvSpPr txBox="1">
            <a:spLocks/>
          </p:cNvSpPr>
          <p:nvPr/>
        </p:nvSpPr>
        <p:spPr>
          <a:xfrm>
            <a:off x="2428121" y="5291031"/>
            <a:ext cx="6661558" cy="1037230"/>
          </a:xfrm>
          <a:prstGeom prst="rect">
            <a:avLst/>
          </a:prstGeom>
          <a:solidFill>
            <a:srgbClr val="FF5E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Teaching Assistants</a:t>
            </a:r>
          </a:p>
        </p:txBody>
      </p:sp>
    </p:spTree>
    <p:extLst>
      <p:ext uri="{BB962C8B-B14F-4D97-AF65-F5344CB8AC3E}">
        <p14:creationId xmlns:p14="http://schemas.microsoft.com/office/powerpoint/2010/main" val="161745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irl with a Pearl Earring - Wikipedia">
            <a:extLst>
              <a:ext uri="{FF2B5EF4-FFF2-40B4-BE49-F238E27FC236}">
                <a16:creationId xmlns:a16="http://schemas.microsoft.com/office/drawing/2014/main" id="{9941B519-7CD6-4C68-B9CA-B60C5D844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927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4A48A9-3AF1-4484-E3E2-AF42F976D4B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99215" y="0"/>
            <a:ext cx="5360068" cy="1256232"/>
          </a:xfrm>
          <a:prstGeom prst="rect">
            <a:avLst/>
          </a:prstGeom>
        </p:spPr>
      </p:pic>
    </p:spTree>
    <p:extLst>
      <p:ext uri="{BB962C8B-B14F-4D97-AF65-F5344CB8AC3E}">
        <p14:creationId xmlns:p14="http://schemas.microsoft.com/office/powerpoint/2010/main" val="2153438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irl with a Pearl Earring - Wikipedia">
            <a:extLst>
              <a:ext uri="{FF2B5EF4-FFF2-40B4-BE49-F238E27FC236}">
                <a16:creationId xmlns:a16="http://schemas.microsoft.com/office/drawing/2014/main" id="{9941B519-7CD6-4C68-B9CA-B60C5D844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927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4A48A9-3AF1-4484-E3E2-AF42F976D4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9215" y="0"/>
            <a:ext cx="5360068" cy="6858000"/>
          </a:xfrm>
          <a:prstGeom prst="rect">
            <a:avLst/>
          </a:prstGeom>
        </p:spPr>
      </p:pic>
    </p:spTree>
    <p:extLst>
      <p:ext uri="{BB962C8B-B14F-4D97-AF65-F5344CB8AC3E}">
        <p14:creationId xmlns:p14="http://schemas.microsoft.com/office/powerpoint/2010/main" val="2040254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irl with a Pearl Earring - Wikipedia">
            <a:extLst>
              <a:ext uri="{FF2B5EF4-FFF2-40B4-BE49-F238E27FC236}">
                <a16:creationId xmlns:a16="http://schemas.microsoft.com/office/drawing/2014/main" id="{9941B519-7CD6-4C68-B9CA-B60C5D844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927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94071C-BCB3-DF99-8666-5402CB4AFB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636565" y="278278"/>
            <a:ext cx="2621775" cy="859222"/>
          </a:xfrm>
          <a:prstGeom prst="rect">
            <a:avLst/>
          </a:prstGeom>
        </p:spPr>
      </p:pic>
    </p:spTree>
    <p:extLst>
      <p:ext uri="{BB962C8B-B14F-4D97-AF65-F5344CB8AC3E}">
        <p14:creationId xmlns:p14="http://schemas.microsoft.com/office/powerpoint/2010/main" val="4003576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Girl with a Pearl Earring - Wikipedia">
            <a:extLst>
              <a:ext uri="{FF2B5EF4-FFF2-40B4-BE49-F238E27FC236}">
                <a16:creationId xmlns:a16="http://schemas.microsoft.com/office/drawing/2014/main" id="{9941B519-7CD6-4C68-B9CA-B60C5D84403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927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75B1460-2408-8A02-7B73-4D44C5879AD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83754" y="1193459"/>
            <a:ext cx="5527399" cy="5549522"/>
          </a:xfrm>
          <a:prstGeom prst="rect">
            <a:avLst/>
          </a:prstGeom>
        </p:spPr>
      </p:pic>
      <p:pic>
        <p:nvPicPr>
          <p:cNvPr id="2" name="Picture 1">
            <a:extLst>
              <a:ext uri="{FF2B5EF4-FFF2-40B4-BE49-F238E27FC236}">
                <a16:creationId xmlns:a16="http://schemas.microsoft.com/office/drawing/2014/main" id="{E394071C-BCB3-DF99-8666-5402CB4AFBE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636565" y="278278"/>
            <a:ext cx="2621775" cy="859222"/>
          </a:xfrm>
          <a:prstGeom prst="rect">
            <a:avLst/>
          </a:prstGeom>
        </p:spPr>
      </p:pic>
    </p:spTree>
    <p:extLst>
      <p:ext uri="{BB962C8B-B14F-4D97-AF65-F5344CB8AC3E}">
        <p14:creationId xmlns:p14="http://schemas.microsoft.com/office/powerpoint/2010/main" val="942933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37A79D-9320-ABC1-1CFF-621A63B4A7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828" y="83654"/>
            <a:ext cx="10514888" cy="6774346"/>
          </a:xfrm>
          <a:prstGeom prst="rect">
            <a:avLst/>
          </a:prstGeom>
        </p:spPr>
      </p:pic>
    </p:spTree>
    <p:extLst>
      <p:ext uri="{BB962C8B-B14F-4D97-AF65-F5344CB8AC3E}">
        <p14:creationId xmlns:p14="http://schemas.microsoft.com/office/powerpoint/2010/main" val="655402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EE1D3-D39C-2149-F44C-ACCF5B602A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868" y="0"/>
            <a:ext cx="10734263" cy="6858000"/>
          </a:xfrm>
          <a:prstGeom prst="rect">
            <a:avLst/>
          </a:prstGeom>
        </p:spPr>
      </p:pic>
    </p:spTree>
    <p:extLst>
      <p:ext uri="{BB962C8B-B14F-4D97-AF65-F5344CB8AC3E}">
        <p14:creationId xmlns:p14="http://schemas.microsoft.com/office/powerpoint/2010/main" val="3107240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73B279-35E1-C914-FEAB-057CDAB635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493" y="0"/>
            <a:ext cx="11289013" cy="6858000"/>
          </a:xfrm>
          <a:prstGeom prst="rect">
            <a:avLst/>
          </a:prstGeom>
        </p:spPr>
      </p:pic>
    </p:spTree>
    <p:extLst>
      <p:ext uri="{BB962C8B-B14F-4D97-AF65-F5344CB8AC3E}">
        <p14:creationId xmlns:p14="http://schemas.microsoft.com/office/powerpoint/2010/main" val="2690735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ull">
            <a:extLst>
              <a:ext uri="{FF2B5EF4-FFF2-40B4-BE49-F238E27FC236}">
                <a16:creationId xmlns:a16="http://schemas.microsoft.com/office/drawing/2014/main" id="{EC005139-A8DA-8C29-27DC-01728B1C461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75075" y="0"/>
            <a:ext cx="4641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0E2328-CCC0-569E-34CA-8AD5B9B15C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105" y="0"/>
            <a:ext cx="10781790" cy="6858000"/>
          </a:xfrm>
          <a:prstGeom prst="rect">
            <a:avLst/>
          </a:prstGeom>
        </p:spPr>
      </p:pic>
    </p:spTree>
    <p:extLst>
      <p:ext uri="{BB962C8B-B14F-4D97-AF65-F5344CB8AC3E}">
        <p14:creationId xmlns:p14="http://schemas.microsoft.com/office/powerpoint/2010/main" val="254351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CDC8D9-7824-9BC0-7452-6CE1E8AE59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080" y="1"/>
            <a:ext cx="10847899" cy="6858000"/>
          </a:xfrm>
          <a:prstGeom prst="rect">
            <a:avLst/>
          </a:prstGeom>
        </p:spPr>
      </p:pic>
    </p:spTree>
    <p:extLst>
      <p:ext uri="{BB962C8B-B14F-4D97-AF65-F5344CB8AC3E}">
        <p14:creationId xmlns:p14="http://schemas.microsoft.com/office/powerpoint/2010/main" val="61880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E701-0CD4-6048-97C5-14E2AFDCD137}"/>
              </a:ext>
            </a:extLst>
          </p:cNvPr>
          <p:cNvSpPr>
            <a:spLocks noGrp="1"/>
          </p:cNvSpPr>
          <p:nvPr>
            <p:ph type="title"/>
          </p:nvPr>
        </p:nvSpPr>
        <p:spPr>
          <a:xfrm>
            <a:off x="4965430" y="629268"/>
            <a:ext cx="6586491" cy="1286160"/>
          </a:xfrm>
        </p:spPr>
        <p:txBody>
          <a:bodyPr anchor="b">
            <a:normAutofit/>
          </a:bodyPr>
          <a:lstStyle/>
          <a:p>
            <a:r>
              <a:rPr lang="en-US" sz="4100"/>
              <a:t>PHI 3681: Ethics, Data, and Technology</a:t>
            </a:r>
          </a:p>
        </p:txBody>
      </p:sp>
      <p:sp>
        <p:nvSpPr>
          <p:cNvPr id="24" name="Content Placeholder 2">
            <a:extLst>
              <a:ext uri="{FF2B5EF4-FFF2-40B4-BE49-F238E27FC236}">
                <a16:creationId xmlns:a16="http://schemas.microsoft.com/office/drawing/2014/main" id="{1974E40D-28DE-AE41-AFE0-8C8566238915}"/>
              </a:ext>
            </a:extLst>
          </p:cNvPr>
          <p:cNvSpPr>
            <a:spLocks noGrp="1"/>
          </p:cNvSpPr>
          <p:nvPr>
            <p:ph idx="1"/>
          </p:nvPr>
        </p:nvSpPr>
        <p:spPr>
          <a:xfrm>
            <a:off x="4965431" y="2438400"/>
            <a:ext cx="6586489" cy="3785419"/>
          </a:xfrm>
        </p:spPr>
        <p:txBody>
          <a:bodyPr>
            <a:normAutofit/>
          </a:bodyPr>
          <a:lstStyle/>
          <a:p>
            <a:r>
              <a:rPr lang="en-US" sz="2000" b="1" dirty="0"/>
              <a:t>Topic:</a:t>
            </a:r>
            <a:r>
              <a:rPr lang="en-US" sz="2000" dirty="0"/>
              <a:t> how should emerging technologies be designed and regulated?</a:t>
            </a:r>
          </a:p>
          <a:p>
            <a:r>
              <a:rPr lang="en-US" sz="2000" b="1" dirty="0"/>
              <a:t>Focus:</a:t>
            </a:r>
            <a:r>
              <a:rPr lang="en-US" sz="2000" dirty="0"/>
              <a:t> automated systems based on AI</a:t>
            </a:r>
          </a:p>
        </p:txBody>
      </p:sp>
      <p:pic>
        <p:nvPicPr>
          <p:cNvPr id="25" name="Picture 4" descr="Electronic circuit board">
            <a:extLst>
              <a:ext uri="{FF2B5EF4-FFF2-40B4-BE49-F238E27FC236}">
                <a16:creationId xmlns:a16="http://schemas.microsoft.com/office/drawing/2014/main" id="{6DBCF624-4815-4172-8ADC-3B8DCC1329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20" y="10"/>
            <a:ext cx="4635571" cy="6857990"/>
          </a:xfrm>
          <a:prstGeom prst="rect">
            <a:avLst/>
          </a:prstGeom>
          <a:effectLst/>
        </p:spPr>
      </p:pic>
    </p:spTree>
    <p:extLst>
      <p:ext uri="{BB962C8B-B14F-4D97-AF65-F5344CB8AC3E}">
        <p14:creationId xmlns:p14="http://schemas.microsoft.com/office/powerpoint/2010/main" val="163288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09489-41E9-F745-87A8-2FA152FC35DD}"/>
              </a:ext>
            </a:extLst>
          </p:cNvPr>
          <p:cNvSpPr>
            <a:spLocks noGrp="1"/>
          </p:cNvSpPr>
          <p:nvPr>
            <p:ph type="title"/>
          </p:nvPr>
        </p:nvSpPr>
        <p:spPr>
          <a:xfrm>
            <a:off x="838200" y="963877"/>
            <a:ext cx="3494362" cy="4930246"/>
          </a:xfrm>
        </p:spPr>
        <p:txBody>
          <a:bodyPr>
            <a:normAutofit/>
          </a:bodyPr>
          <a:lstStyle/>
          <a:p>
            <a:pPr algn="r"/>
            <a:r>
              <a:rPr lang="en-US" dirty="0"/>
              <a:t>Agenda</a:t>
            </a:r>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7632A6-8A5C-FD46-96E9-4CB48FC89BE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sz="2400" dirty="0"/>
              <a:t>Introductions</a:t>
            </a:r>
          </a:p>
          <a:p>
            <a:pPr marL="514350" indent="-514350">
              <a:buFont typeface="+mj-lt"/>
              <a:buAutoNum type="arabicPeriod"/>
            </a:pPr>
            <a:r>
              <a:rPr lang="en-US" sz="2400" dirty="0"/>
              <a:t>Contemporary applications of AI</a:t>
            </a:r>
          </a:p>
          <a:p>
            <a:pPr marL="514350" indent="-514350">
              <a:buFont typeface="+mj-lt"/>
              <a:buAutoNum type="arabicPeriod"/>
            </a:pPr>
            <a:r>
              <a:rPr lang="en-US" sz="2400" dirty="0"/>
              <a:t>AI-based disasters</a:t>
            </a:r>
          </a:p>
          <a:p>
            <a:pPr marL="514350" indent="-514350">
              <a:buFont typeface="+mj-lt"/>
              <a:buAutoNum type="arabicPeriod"/>
            </a:pPr>
            <a:r>
              <a:rPr lang="en-US" sz="2400" dirty="0"/>
              <a:t>Course policies</a:t>
            </a:r>
          </a:p>
        </p:txBody>
      </p:sp>
    </p:spTree>
    <p:extLst>
      <p:ext uri="{BB962C8B-B14F-4D97-AF65-F5344CB8AC3E}">
        <p14:creationId xmlns:p14="http://schemas.microsoft.com/office/powerpoint/2010/main" val="266809323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8BCCA-AEC4-A842-A330-52045DD9C6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90470" y="643466"/>
            <a:ext cx="8211060" cy="5571067"/>
          </a:xfrm>
          <a:prstGeom prst="rect">
            <a:avLst/>
          </a:prstGeom>
        </p:spPr>
      </p:pic>
    </p:spTree>
    <p:extLst>
      <p:ext uri="{BB962C8B-B14F-4D97-AF65-F5344CB8AC3E}">
        <p14:creationId xmlns:p14="http://schemas.microsoft.com/office/powerpoint/2010/main" val="4184415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a:extLst>
              <a:ext uri="{FF2B5EF4-FFF2-40B4-BE49-F238E27FC236}">
                <a16:creationId xmlns:a16="http://schemas.microsoft.com/office/drawing/2014/main" id="{ED4C29D6-C146-0842-BFD2-4FE0BF6EC813}"/>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143940" y="643466"/>
            <a:ext cx="990411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200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C4A3233B-4CDE-1B49-B2FC-5690C83BEA67}"/>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43467" y="879940"/>
            <a:ext cx="10905066" cy="509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98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E89E53D2-2F36-034D-8BB5-CD70F8A409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1975134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1265AA-7C86-3D4C-BA43-2261EB02CBD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319719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6F472053-4973-1F4E-9621-A81FB66609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0B3742C7-1677-1046-8B6B-82D12C41355D}"/>
              </a:ext>
            </a:extLst>
          </p:cNvPr>
          <p:cNvSpPr/>
          <p:nvPr/>
        </p:nvSpPr>
        <p:spPr>
          <a:xfrm>
            <a:off x="8055336" y="4444109"/>
            <a:ext cx="2757268" cy="241260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2160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48D197-3F79-D643-A561-AD169D03C5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334224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9FF405-8792-9D46-95F6-07D7605F8FDA}"/>
              </a:ext>
            </a:extLst>
          </p:cNvPr>
          <p:cNvSpPr>
            <a:spLocks noGrp="1"/>
          </p:cNvSpPr>
          <p:nvPr>
            <p:ph type="title"/>
          </p:nvPr>
        </p:nvSpPr>
        <p:spPr>
          <a:xfrm>
            <a:off x="804672" y="640080"/>
            <a:ext cx="3282696" cy="5257800"/>
          </a:xfrm>
        </p:spPr>
        <p:txBody>
          <a:bodyPr>
            <a:normAutofit/>
          </a:bodyPr>
          <a:lstStyle/>
          <a:p>
            <a:r>
              <a:rPr lang="en-US" dirty="0">
                <a:solidFill>
                  <a:schemeClr val="bg1"/>
                </a:solidFill>
              </a:rPr>
              <a:t>The alignment problem</a:t>
            </a:r>
          </a:p>
        </p:txBody>
      </p:sp>
      <p:sp>
        <p:nvSpPr>
          <p:cNvPr id="3" name="Content Placeholder 2">
            <a:extLst>
              <a:ext uri="{FF2B5EF4-FFF2-40B4-BE49-F238E27FC236}">
                <a16:creationId xmlns:a16="http://schemas.microsoft.com/office/drawing/2014/main" id="{BEBEBDD6-5B2E-A34F-BC31-6BFC5C13C708}"/>
              </a:ext>
            </a:extLst>
          </p:cNvPr>
          <p:cNvSpPr>
            <a:spLocks noGrp="1"/>
          </p:cNvSpPr>
          <p:nvPr>
            <p:ph idx="1"/>
          </p:nvPr>
        </p:nvSpPr>
        <p:spPr>
          <a:xfrm>
            <a:off x="5358384" y="640081"/>
            <a:ext cx="6024654" cy="5257800"/>
          </a:xfrm>
        </p:spPr>
        <p:txBody>
          <a:bodyPr anchor="ctr">
            <a:normAutofit/>
          </a:bodyPr>
          <a:lstStyle/>
          <a:p>
            <a:pPr marL="0" indent="0">
              <a:buNone/>
            </a:pPr>
            <a:r>
              <a:rPr lang="en-US" sz="3000" dirty="0"/>
              <a:t>“If we use, to achieve our purposes, a mechanical agency with whose operation we cannot efficiently interfere..., we had better be quite sure that the purpose put into the machine is the purpose which we really desire.”</a:t>
            </a:r>
          </a:p>
          <a:p>
            <a:pPr marL="0" indent="0">
              <a:buNone/>
            </a:pPr>
            <a:endParaRPr lang="en-US" sz="3000" dirty="0"/>
          </a:p>
          <a:p>
            <a:pPr marL="0" indent="0">
              <a:buNone/>
            </a:pPr>
            <a:r>
              <a:rPr lang="en-US" sz="3000" dirty="0"/>
              <a:t>- Norbert Weiner (1960)</a:t>
            </a:r>
          </a:p>
        </p:txBody>
      </p:sp>
    </p:spTree>
    <p:extLst>
      <p:ext uri="{BB962C8B-B14F-4D97-AF65-F5344CB8AC3E}">
        <p14:creationId xmlns:p14="http://schemas.microsoft.com/office/powerpoint/2010/main" val="798099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9FF405-8792-9D46-95F6-07D7605F8FDA}"/>
              </a:ext>
            </a:extLst>
          </p:cNvPr>
          <p:cNvSpPr>
            <a:spLocks noGrp="1"/>
          </p:cNvSpPr>
          <p:nvPr>
            <p:ph type="title"/>
          </p:nvPr>
        </p:nvSpPr>
        <p:spPr>
          <a:xfrm>
            <a:off x="804672" y="640080"/>
            <a:ext cx="3282696" cy="5257800"/>
          </a:xfrm>
        </p:spPr>
        <p:txBody>
          <a:bodyPr>
            <a:normAutofit/>
          </a:bodyPr>
          <a:lstStyle/>
          <a:p>
            <a:r>
              <a:rPr lang="en-US" dirty="0">
                <a:solidFill>
                  <a:schemeClr val="bg1"/>
                </a:solidFill>
              </a:rPr>
              <a:t>The alignment problem</a:t>
            </a:r>
          </a:p>
        </p:txBody>
      </p:sp>
      <p:sp>
        <p:nvSpPr>
          <p:cNvPr id="3" name="Content Placeholder 2">
            <a:extLst>
              <a:ext uri="{FF2B5EF4-FFF2-40B4-BE49-F238E27FC236}">
                <a16:creationId xmlns:a16="http://schemas.microsoft.com/office/drawing/2014/main" id="{BEBEBDD6-5B2E-A34F-BC31-6BFC5C13C708}"/>
              </a:ext>
            </a:extLst>
          </p:cNvPr>
          <p:cNvSpPr>
            <a:spLocks noGrp="1"/>
          </p:cNvSpPr>
          <p:nvPr>
            <p:ph idx="1"/>
          </p:nvPr>
        </p:nvSpPr>
        <p:spPr>
          <a:xfrm>
            <a:off x="5358384" y="640081"/>
            <a:ext cx="6024654" cy="5257800"/>
          </a:xfrm>
        </p:spPr>
        <p:txBody>
          <a:bodyPr anchor="ctr">
            <a:normAutofit/>
          </a:bodyPr>
          <a:lstStyle/>
          <a:p>
            <a:pPr marL="0" lvl="0" indent="0">
              <a:buNone/>
            </a:pPr>
            <a:r>
              <a:rPr lang="en-US" sz="3200" dirty="0"/>
              <a:t>The problem of ensuring that automated systems behave in ways that are aligned with our values</a:t>
            </a:r>
          </a:p>
        </p:txBody>
      </p:sp>
    </p:spTree>
    <p:extLst>
      <p:ext uri="{BB962C8B-B14F-4D97-AF65-F5344CB8AC3E}">
        <p14:creationId xmlns:p14="http://schemas.microsoft.com/office/powerpoint/2010/main" val="134052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09489-41E9-F745-87A8-2FA152FC35DD}"/>
              </a:ext>
            </a:extLst>
          </p:cNvPr>
          <p:cNvSpPr>
            <a:spLocks noGrp="1"/>
          </p:cNvSpPr>
          <p:nvPr>
            <p:ph type="title"/>
          </p:nvPr>
        </p:nvSpPr>
        <p:spPr>
          <a:xfrm>
            <a:off x="838200" y="963877"/>
            <a:ext cx="3494362" cy="4930246"/>
          </a:xfrm>
        </p:spPr>
        <p:txBody>
          <a:bodyPr>
            <a:normAutofit/>
          </a:bodyPr>
          <a:lstStyle/>
          <a:p>
            <a:pPr algn="r"/>
            <a:r>
              <a:rPr lang="en-US" dirty="0"/>
              <a:t>Agenda</a:t>
            </a:r>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7632A6-8A5C-FD46-96E9-4CB48FC89BE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sz="2400" dirty="0"/>
              <a:t>Introductions</a:t>
            </a:r>
          </a:p>
          <a:p>
            <a:pPr marL="514350" indent="-514350">
              <a:buFont typeface="+mj-lt"/>
              <a:buAutoNum type="arabicPeriod"/>
            </a:pPr>
            <a:r>
              <a:rPr lang="en-US" sz="2400" dirty="0"/>
              <a:t>Contemporary applications of AI</a:t>
            </a:r>
          </a:p>
          <a:p>
            <a:pPr marL="514350" indent="-514350">
              <a:buFont typeface="+mj-lt"/>
              <a:buAutoNum type="arabicPeriod"/>
            </a:pPr>
            <a:r>
              <a:rPr lang="en-US" sz="2400" dirty="0"/>
              <a:t>AI-based disasters</a:t>
            </a:r>
          </a:p>
          <a:p>
            <a:pPr marL="514350" indent="-514350">
              <a:buFont typeface="+mj-lt"/>
              <a:buAutoNum type="arabicPeriod"/>
            </a:pPr>
            <a:r>
              <a:rPr lang="en-US" sz="2400" dirty="0"/>
              <a:t>Course policies</a:t>
            </a:r>
          </a:p>
        </p:txBody>
      </p:sp>
    </p:spTree>
    <p:extLst>
      <p:ext uri="{BB962C8B-B14F-4D97-AF65-F5344CB8AC3E}">
        <p14:creationId xmlns:p14="http://schemas.microsoft.com/office/powerpoint/2010/main" val="9925964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9FF405-8792-9D46-95F6-07D7605F8FDA}"/>
              </a:ext>
            </a:extLst>
          </p:cNvPr>
          <p:cNvSpPr>
            <a:spLocks noGrp="1"/>
          </p:cNvSpPr>
          <p:nvPr>
            <p:ph type="title"/>
          </p:nvPr>
        </p:nvSpPr>
        <p:spPr>
          <a:xfrm>
            <a:off x="804672" y="640080"/>
            <a:ext cx="3282696" cy="5257800"/>
          </a:xfrm>
        </p:spPr>
        <p:txBody>
          <a:bodyPr>
            <a:normAutofit/>
          </a:bodyPr>
          <a:lstStyle/>
          <a:p>
            <a:r>
              <a:rPr lang="en-US" dirty="0">
                <a:solidFill>
                  <a:schemeClr val="bg1"/>
                </a:solidFill>
              </a:rPr>
              <a:t>Questions for the course</a:t>
            </a:r>
          </a:p>
        </p:txBody>
      </p:sp>
      <p:sp>
        <p:nvSpPr>
          <p:cNvPr id="3" name="Content Placeholder 2">
            <a:extLst>
              <a:ext uri="{FF2B5EF4-FFF2-40B4-BE49-F238E27FC236}">
                <a16:creationId xmlns:a16="http://schemas.microsoft.com/office/drawing/2014/main" id="{BEBEBDD6-5B2E-A34F-BC31-6BFC5C13C708}"/>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3000" dirty="0"/>
              <a:t>What does it mean to say that an automated system is “aligned with our values”?</a:t>
            </a:r>
          </a:p>
          <a:p>
            <a:pPr marL="457200" indent="-457200">
              <a:buFont typeface="+mj-lt"/>
              <a:buAutoNum type="arabicPeriod"/>
            </a:pPr>
            <a:r>
              <a:rPr lang="en-US" sz="3000" dirty="0"/>
              <a:t>Why are automated systems based on AI/data science often not aligned with our values?</a:t>
            </a:r>
          </a:p>
          <a:p>
            <a:pPr marL="457200" indent="-457200">
              <a:buFont typeface="+mj-lt"/>
              <a:buAutoNum type="arabicPeriod"/>
            </a:pPr>
            <a:r>
              <a:rPr lang="en-US" sz="3000" dirty="0"/>
              <a:t>What can we do about it?</a:t>
            </a:r>
          </a:p>
        </p:txBody>
      </p:sp>
    </p:spTree>
    <p:extLst>
      <p:ext uri="{BB962C8B-B14F-4D97-AF65-F5344CB8AC3E}">
        <p14:creationId xmlns:p14="http://schemas.microsoft.com/office/powerpoint/2010/main" val="224777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09489-41E9-F745-87A8-2FA152FC35DD}"/>
              </a:ext>
            </a:extLst>
          </p:cNvPr>
          <p:cNvSpPr>
            <a:spLocks noGrp="1"/>
          </p:cNvSpPr>
          <p:nvPr>
            <p:ph type="title"/>
          </p:nvPr>
        </p:nvSpPr>
        <p:spPr>
          <a:xfrm>
            <a:off x="838200" y="963877"/>
            <a:ext cx="3494362" cy="4930246"/>
          </a:xfrm>
        </p:spPr>
        <p:txBody>
          <a:bodyPr>
            <a:normAutofit/>
          </a:bodyPr>
          <a:lstStyle/>
          <a:p>
            <a:pPr algn="r"/>
            <a:r>
              <a:rPr lang="en-US" dirty="0"/>
              <a:t>Agenda</a:t>
            </a:r>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7632A6-8A5C-FD46-96E9-4CB48FC89BEC}"/>
              </a:ext>
            </a:extLst>
          </p:cNvPr>
          <p:cNvSpPr>
            <a:spLocks noGrp="1"/>
          </p:cNvSpPr>
          <p:nvPr>
            <p:ph idx="1"/>
          </p:nvPr>
        </p:nvSpPr>
        <p:spPr>
          <a:xfrm>
            <a:off x="4976031" y="963877"/>
            <a:ext cx="6377769" cy="4930246"/>
          </a:xfrm>
        </p:spPr>
        <p:txBody>
          <a:bodyPr anchor="ctr">
            <a:normAutofit/>
          </a:bodyPr>
          <a:lstStyle/>
          <a:p>
            <a:pPr marL="514350" indent="-514350">
              <a:buFont typeface="+mj-lt"/>
              <a:buAutoNum type="arabicPeriod"/>
            </a:pPr>
            <a:r>
              <a:rPr lang="en-US" sz="2400" dirty="0"/>
              <a:t>Introductions</a:t>
            </a:r>
          </a:p>
          <a:p>
            <a:pPr marL="514350" indent="-514350">
              <a:buFont typeface="+mj-lt"/>
              <a:buAutoNum type="arabicPeriod"/>
            </a:pPr>
            <a:r>
              <a:rPr lang="en-US" sz="2400" dirty="0"/>
              <a:t>Contemporary applications of AI</a:t>
            </a:r>
          </a:p>
          <a:p>
            <a:pPr marL="514350" indent="-514350">
              <a:buFont typeface="+mj-lt"/>
              <a:buAutoNum type="arabicPeriod"/>
            </a:pPr>
            <a:r>
              <a:rPr lang="en-US" sz="2400" dirty="0"/>
              <a:t>AI-based disasters</a:t>
            </a:r>
          </a:p>
          <a:p>
            <a:pPr marL="514350" indent="-514350">
              <a:buFont typeface="+mj-lt"/>
              <a:buAutoNum type="arabicPeriod"/>
            </a:pPr>
            <a:r>
              <a:rPr lang="en-US" sz="2400" dirty="0"/>
              <a:t>Course policies</a:t>
            </a:r>
          </a:p>
        </p:txBody>
      </p:sp>
    </p:spTree>
    <p:extLst>
      <p:ext uri="{BB962C8B-B14F-4D97-AF65-F5344CB8AC3E}">
        <p14:creationId xmlns:p14="http://schemas.microsoft.com/office/powerpoint/2010/main" val="244635261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4B64-56F5-CF4A-A569-A2685AE2B6C5}"/>
              </a:ext>
            </a:extLst>
          </p:cNvPr>
          <p:cNvSpPr>
            <a:spLocks noGrp="1"/>
          </p:cNvSpPr>
          <p:nvPr>
            <p:ph type="title"/>
          </p:nvPr>
        </p:nvSpPr>
        <p:spPr>
          <a:xfrm>
            <a:off x="648929" y="629266"/>
            <a:ext cx="3505495" cy="1622321"/>
          </a:xfrm>
        </p:spPr>
        <p:txBody>
          <a:bodyPr>
            <a:normAutofit/>
          </a:bodyPr>
          <a:lstStyle/>
          <a:p>
            <a:r>
              <a:rPr lang="en-US" dirty="0"/>
              <a:t>Attendance</a:t>
            </a:r>
          </a:p>
        </p:txBody>
      </p:sp>
      <p:sp>
        <p:nvSpPr>
          <p:cNvPr id="3" name="Content Placeholder 2">
            <a:extLst>
              <a:ext uri="{FF2B5EF4-FFF2-40B4-BE49-F238E27FC236}">
                <a16:creationId xmlns:a16="http://schemas.microsoft.com/office/drawing/2014/main" id="{85FE7DFD-1FAB-FB40-B031-097D58F0A4D7}"/>
              </a:ext>
            </a:extLst>
          </p:cNvPr>
          <p:cNvSpPr>
            <a:spLocks noGrp="1"/>
          </p:cNvSpPr>
          <p:nvPr>
            <p:ph idx="1"/>
          </p:nvPr>
        </p:nvSpPr>
        <p:spPr>
          <a:xfrm>
            <a:off x="648931" y="2438400"/>
            <a:ext cx="3505494" cy="3785419"/>
          </a:xfrm>
        </p:spPr>
        <p:txBody>
          <a:bodyPr>
            <a:normAutofit/>
          </a:bodyPr>
          <a:lstStyle/>
          <a:p>
            <a:r>
              <a:rPr lang="en-US" sz="2000" dirty="0"/>
              <a:t>Attendance in lecture and section is required</a:t>
            </a:r>
          </a:p>
          <a:p>
            <a:r>
              <a:rPr lang="en-US" sz="2000" dirty="0"/>
              <a:t>Four unexcused absences total without penalty</a:t>
            </a:r>
          </a:p>
          <a:p>
            <a:r>
              <a:rPr lang="en-US" sz="2000" dirty="0"/>
              <a:t>Further unexcused absences affect participation grade</a:t>
            </a:r>
          </a:p>
          <a:p>
            <a:r>
              <a:rPr lang="en-US" sz="2000" dirty="0"/>
              <a:t>If you suspect you are sick, please stay home</a:t>
            </a:r>
          </a:p>
          <a:p>
            <a:r>
              <a:rPr lang="en-US" sz="2000" dirty="0"/>
              <a:t>Contact your TA within 1 week of absence</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The Next Normal: Will coronavirus affect college attendance policies? - The  Daily Universe">
            <a:extLst>
              <a:ext uri="{FF2B5EF4-FFF2-40B4-BE49-F238E27FC236}">
                <a16:creationId xmlns:a16="http://schemas.microsoft.com/office/drawing/2014/main" id="{55F4EA6F-6469-1648-8DF1-88AF84E0163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405862" y="1034693"/>
            <a:ext cx="6019331" cy="478536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4" name="Picture 2" descr="The Next Normal: Will coronavirus affect college attendance policies? - The  Daily Universe">
            <a:extLst>
              <a:ext uri="{FF2B5EF4-FFF2-40B4-BE49-F238E27FC236}">
                <a16:creationId xmlns:a16="http://schemas.microsoft.com/office/drawing/2014/main" id="{B86012C2-8840-8248-A994-FC0361A7DC6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412810" y="1102686"/>
            <a:ext cx="1883547" cy="145763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76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9178-E992-6243-994E-03D41D66ADB5}"/>
              </a:ext>
            </a:extLst>
          </p:cNvPr>
          <p:cNvSpPr>
            <a:spLocks noGrp="1"/>
          </p:cNvSpPr>
          <p:nvPr>
            <p:ph type="title"/>
          </p:nvPr>
        </p:nvSpPr>
        <p:spPr>
          <a:xfrm>
            <a:off x="4838206" y="1170537"/>
            <a:ext cx="6265718" cy="1328730"/>
          </a:xfrm>
        </p:spPr>
        <p:txBody>
          <a:bodyPr vert="horz" lIns="91440" tIns="45720" rIns="91440" bIns="45720" rtlCol="0" anchor="b">
            <a:normAutofit/>
          </a:bodyPr>
          <a:lstStyle/>
          <a:p>
            <a:r>
              <a:rPr lang="en-US" sz="5200" kern="1200" dirty="0">
                <a:solidFill>
                  <a:schemeClr val="tx1"/>
                </a:solidFill>
                <a:latin typeface="+mj-lt"/>
                <a:ea typeface="+mj-ea"/>
                <a:cs typeface="+mj-cs"/>
              </a:rPr>
              <a:t>No laptops or phones</a:t>
            </a:r>
          </a:p>
        </p:txBody>
      </p:sp>
      <p:pic>
        <p:nvPicPr>
          <p:cNvPr id="27654" name="Picture 6" descr="XPS 15 9000">
            <a:extLst>
              <a:ext uri="{FF2B5EF4-FFF2-40B4-BE49-F238E27FC236}">
                <a16:creationId xmlns:a16="http://schemas.microsoft.com/office/drawing/2014/main" id="{2FA72258-FE3A-1945-9D3F-D8688529F6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834777"/>
            <a:ext cx="4220937" cy="23831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est Smartphones of 2021 - Consumer Reports">
            <a:extLst>
              <a:ext uri="{FF2B5EF4-FFF2-40B4-BE49-F238E27FC236}">
                <a16:creationId xmlns:a16="http://schemas.microsoft.com/office/drawing/2014/main" id="{883F1448-0D9B-644E-BBCF-00D63B2C21A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r="-2"/>
          <a:stretch/>
        </p:blipFill>
        <p:spPr bwMode="auto">
          <a:xfrm>
            <a:off x="232765" y="3640055"/>
            <a:ext cx="4031034" cy="27022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4DB807-79BE-1B4A-98E2-4D276D312295}"/>
              </a:ext>
            </a:extLst>
          </p:cNvPr>
          <p:cNvSpPr txBox="1"/>
          <p:nvPr/>
        </p:nvSpPr>
        <p:spPr>
          <a:xfrm>
            <a:off x="4838206" y="2917852"/>
            <a:ext cx="6372225"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Laptop/phone use distracts other students</a:t>
            </a:r>
          </a:p>
          <a:p>
            <a:pPr marL="285750" indent="-285750">
              <a:buFont typeface="Arial" panose="020B0604020202020204" pitchFamily="34" charset="0"/>
              <a:buChar char="•"/>
            </a:pPr>
            <a:r>
              <a:rPr lang="en-US" sz="2800" dirty="0"/>
              <a:t>Students who take notes on paper retain more information</a:t>
            </a:r>
          </a:p>
        </p:txBody>
      </p:sp>
    </p:spTree>
    <p:extLst>
      <p:ext uri="{BB962C8B-B14F-4D97-AF65-F5344CB8AC3E}">
        <p14:creationId xmlns:p14="http://schemas.microsoft.com/office/powerpoint/2010/main" val="2759369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A4B64-56F5-CF4A-A569-A2685AE2B6C5}"/>
              </a:ext>
            </a:extLst>
          </p:cNvPr>
          <p:cNvSpPr>
            <a:spLocks noGrp="1"/>
          </p:cNvSpPr>
          <p:nvPr>
            <p:ph type="title"/>
          </p:nvPr>
        </p:nvSpPr>
        <p:spPr>
          <a:xfrm>
            <a:off x="710387" y="143819"/>
            <a:ext cx="4080879" cy="1788811"/>
          </a:xfrm>
        </p:spPr>
        <p:txBody>
          <a:bodyPr>
            <a:normAutofit/>
          </a:bodyPr>
          <a:lstStyle/>
          <a:p>
            <a:r>
              <a:rPr lang="en-US" sz="4000" dirty="0"/>
              <a:t>Participation</a:t>
            </a:r>
          </a:p>
        </p:txBody>
      </p:sp>
      <p:sp>
        <p:nvSpPr>
          <p:cNvPr id="3" name="Content Placeholder 2">
            <a:extLst>
              <a:ext uri="{FF2B5EF4-FFF2-40B4-BE49-F238E27FC236}">
                <a16:creationId xmlns:a16="http://schemas.microsoft.com/office/drawing/2014/main" id="{85FE7DFD-1FAB-FB40-B031-097D58F0A4D7}"/>
              </a:ext>
            </a:extLst>
          </p:cNvPr>
          <p:cNvSpPr>
            <a:spLocks noGrp="1"/>
          </p:cNvSpPr>
          <p:nvPr>
            <p:ph idx="1"/>
          </p:nvPr>
        </p:nvSpPr>
        <p:spPr>
          <a:xfrm>
            <a:off x="710386" y="1787199"/>
            <a:ext cx="4080880" cy="4430710"/>
          </a:xfrm>
        </p:spPr>
        <p:txBody>
          <a:bodyPr>
            <a:normAutofit/>
          </a:bodyPr>
          <a:lstStyle/>
          <a:p>
            <a:pPr marL="0" indent="0">
              <a:buNone/>
            </a:pPr>
            <a:r>
              <a:rPr lang="en-US" sz="2400" dirty="0"/>
              <a:t>Participation makes up 20% of your grade, and is based on the </a:t>
            </a:r>
            <a:r>
              <a:rPr lang="en-US" sz="2400" b="1" dirty="0"/>
              <a:t>quantity</a:t>
            </a:r>
            <a:r>
              <a:rPr lang="en-US" sz="2400" dirty="0"/>
              <a:t> and </a:t>
            </a:r>
            <a:r>
              <a:rPr lang="en-US" sz="2400" b="1" dirty="0"/>
              <a:t>quality </a:t>
            </a:r>
            <a:r>
              <a:rPr lang="en-US" sz="2400" dirty="0"/>
              <a:t>of your participation in the course</a:t>
            </a:r>
          </a:p>
          <a:p>
            <a:pPr marL="0" indent="0">
              <a:buNone/>
            </a:pPr>
            <a:endParaRPr lang="en-US" sz="2400" dirty="0"/>
          </a:p>
          <a:p>
            <a:r>
              <a:rPr lang="en-US" sz="2400" dirty="0"/>
              <a:t>Attendance </a:t>
            </a:r>
          </a:p>
          <a:p>
            <a:r>
              <a:rPr lang="en-US" sz="2400" dirty="0"/>
              <a:t>Full-class and small-group discussions</a:t>
            </a:r>
          </a:p>
          <a:p>
            <a:r>
              <a:rPr lang="en-US" sz="2400" dirty="0" err="1"/>
              <a:t>Perusall</a:t>
            </a:r>
            <a:r>
              <a:rPr lang="en-US" sz="2400" dirty="0"/>
              <a:t> annotations</a:t>
            </a:r>
          </a:p>
          <a:p>
            <a:r>
              <a:rPr lang="en-US" sz="2400" dirty="0"/>
              <a:t>Occasional ad hoc assignments</a:t>
            </a:r>
          </a:p>
        </p:txBody>
      </p:sp>
      <p:sp>
        <p:nvSpPr>
          <p:cNvPr id="76"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llege Student Raising Hand in Lecture Class - Public Policy Institute of  California">
            <a:extLst>
              <a:ext uri="{FF2B5EF4-FFF2-40B4-BE49-F238E27FC236}">
                <a16:creationId xmlns:a16="http://schemas.microsoft.com/office/drawing/2014/main" id="{B7F9207D-B788-D746-9CF3-5F672463789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41735" y="804672"/>
            <a:ext cx="5934456" cy="524865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100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4B64-56F5-CF4A-A569-A2685AE2B6C5}"/>
              </a:ext>
            </a:extLst>
          </p:cNvPr>
          <p:cNvSpPr>
            <a:spLocks noGrp="1"/>
          </p:cNvSpPr>
          <p:nvPr>
            <p:ph type="title"/>
          </p:nvPr>
        </p:nvSpPr>
        <p:spPr>
          <a:xfrm>
            <a:off x="694122" y="405862"/>
            <a:ext cx="4784796" cy="1330840"/>
          </a:xfrm>
        </p:spPr>
        <p:txBody>
          <a:bodyPr>
            <a:normAutofit/>
          </a:bodyPr>
          <a:lstStyle/>
          <a:p>
            <a:r>
              <a:rPr lang="en-US"/>
              <a:t>Readings</a:t>
            </a:r>
          </a:p>
        </p:txBody>
      </p:sp>
      <p:sp>
        <p:nvSpPr>
          <p:cNvPr id="3" name="Content Placeholder 2">
            <a:extLst>
              <a:ext uri="{FF2B5EF4-FFF2-40B4-BE49-F238E27FC236}">
                <a16:creationId xmlns:a16="http://schemas.microsoft.com/office/drawing/2014/main" id="{85FE7DFD-1FAB-FB40-B031-097D58F0A4D7}"/>
              </a:ext>
            </a:extLst>
          </p:cNvPr>
          <p:cNvSpPr>
            <a:spLocks noGrp="1"/>
          </p:cNvSpPr>
          <p:nvPr>
            <p:ph idx="1"/>
          </p:nvPr>
        </p:nvSpPr>
        <p:spPr>
          <a:xfrm>
            <a:off x="694122" y="1990364"/>
            <a:ext cx="4438036" cy="4506736"/>
          </a:xfrm>
        </p:spPr>
        <p:txBody>
          <a:bodyPr>
            <a:normAutofit/>
          </a:bodyPr>
          <a:lstStyle/>
          <a:p>
            <a:r>
              <a:rPr lang="en-US" sz="2400" dirty="0"/>
              <a:t>All readings will be posted on the modules page on Canvas</a:t>
            </a:r>
          </a:p>
          <a:p>
            <a:r>
              <a:rPr lang="en-US" sz="2400" dirty="0"/>
              <a:t>One primary reading per week, which you will annotate in </a:t>
            </a:r>
            <a:r>
              <a:rPr lang="en-US" sz="2400" dirty="0" err="1"/>
              <a:t>Perusall</a:t>
            </a:r>
            <a:endParaRPr lang="en-US" sz="2400" dirty="0"/>
          </a:p>
          <a:p>
            <a:r>
              <a:rPr lang="en-US" sz="2400" dirty="0" err="1"/>
              <a:t>Perusall</a:t>
            </a:r>
            <a:r>
              <a:rPr lang="en-US" sz="2400" dirty="0"/>
              <a:t> annotations graded automatically for completion</a:t>
            </a:r>
          </a:p>
          <a:p>
            <a:r>
              <a:rPr lang="en-US" sz="2400" dirty="0"/>
              <a:t>Quality of </a:t>
            </a:r>
            <a:r>
              <a:rPr lang="en-US" sz="2400" dirty="0" err="1"/>
              <a:t>Perusall</a:t>
            </a:r>
            <a:r>
              <a:rPr lang="en-US" sz="2400" dirty="0"/>
              <a:t> annotations affects participation grade</a:t>
            </a:r>
          </a:p>
          <a:p>
            <a:r>
              <a:rPr lang="en-US" sz="2400" dirty="0"/>
              <a:t>Secondary readings also required</a:t>
            </a:r>
          </a:p>
        </p:txBody>
      </p:sp>
      <p:pic>
        <p:nvPicPr>
          <p:cNvPr id="2050" name="Picture 2" descr="DXzHM6JwgnkdQAAAAAElFTkSuQmCC (225×225)">
            <a:extLst>
              <a:ext uri="{FF2B5EF4-FFF2-40B4-BE49-F238E27FC236}">
                <a16:creationId xmlns:a16="http://schemas.microsoft.com/office/drawing/2014/main" id="{08148975-9A11-4C40-A37C-149130F0ADBE}"/>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880610" y="1071282"/>
            <a:ext cx="4737650" cy="47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559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A4B64-56F5-CF4A-A569-A2685AE2B6C5}"/>
              </a:ext>
            </a:extLst>
          </p:cNvPr>
          <p:cNvSpPr>
            <a:spLocks noGrp="1"/>
          </p:cNvSpPr>
          <p:nvPr>
            <p:ph type="title"/>
          </p:nvPr>
        </p:nvSpPr>
        <p:spPr>
          <a:xfrm>
            <a:off x="838200" y="365125"/>
            <a:ext cx="10515600" cy="1306443"/>
          </a:xfrm>
        </p:spPr>
        <p:txBody>
          <a:bodyPr>
            <a:normAutofit/>
          </a:bodyPr>
          <a:lstStyle/>
          <a:p>
            <a:r>
              <a:rPr lang="en-US" sz="4000"/>
              <a:t>Assessment</a:t>
            </a:r>
          </a:p>
        </p:txBody>
      </p:sp>
      <p:sp>
        <p:nvSpPr>
          <p:cNvPr id="3" name="Content Placeholder 2">
            <a:extLst>
              <a:ext uri="{FF2B5EF4-FFF2-40B4-BE49-F238E27FC236}">
                <a16:creationId xmlns:a16="http://schemas.microsoft.com/office/drawing/2014/main" id="{85FE7DFD-1FAB-FB40-B031-097D58F0A4D7}"/>
              </a:ext>
            </a:extLst>
          </p:cNvPr>
          <p:cNvSpPr>
            <a:spLocks noGrp="1"/>
          </p:cNvSpPr>
          <p:nvPr>
            <p:ph idx="1"/>
          </p:nvPr>
        </p:nvSpPr>
        <p:spPr>
          <a:xfrm>
            <a:off x="838200" y="1825625"/>
            <a:ext cx="4152774" cy="4303464"/>
          </a:xfrm>
        </p:spPr>
        <p:txBody>
          <a:bodyPr>
            <a:normAutofit/>
          </a:bodyPr>
          <a:lstStyle/>
          <a:p>
            <a:r>
              <a:rPr lang="en-US" sz="3200" dirty="0"/>
              <a:t>40% Case study analyses</a:t>
            </a:r>
          </a:p>
          <a:p>
            <a:r>
              <a:rPr lang="en-US" sz="3200" dirty="0"/>
              <a:t>20% Midterm exam</a:t>
            </a:r>
          </a:p>
          <a:p>
            <a:r>
              <a:rPr lang="en-US" sz="3200" dirty="0"/>
              <a:t>20% Final exam</a:t>
            </a:r>
          </a:p>
          <a:p>
            <a:r>
              <a:rPr lang="en-US" sz="3200" dirty="0"/>
              <a:t>20% Participation</a:t>
            </a:r>
          </a:p>
        </p:txBody>
      </p:sp>
      <p:pic>
        <p:nvPicPr>
          <p:cNvPr id="6146" name="Picture 2" descr="214,306 Stack Of Paper Stock Photos, Pictures &amp;amp; Royalty-Free Images - iStock">
            <a:extLst>
              <a:ext uri="{FF2B5EF4-FFF2-40B4-BE49-F238E27FC236}">
                <a16:creationId xmlns:a16="http://schemas.microsoft.com/office/drawing/2014/main" id="{0DA63031-447E-3F43-A51F-2BC98B576F1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2" b="-2"/>
          <a:stretch/>
        </p:blipFill>
        <p:spPr bwMode="auto">
          <a:xfrm>
            <a:off x="5183501" y="1018346"/>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425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chuyler Sturm">
            <a:extLst>
              <a:ext uri="{FF2B5EF4-FFF2-40B4-BE49-F238E27FC236}">
                <a16:creationId xmlns:a16="http://schemas.microsoft.com/office/drawing/2014/main" id="{1B097612-2D69-4E5E-206D-BDE528AE40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9336" y="3312368"/>
            <a:ext cx="2356033" cy="3534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hadi Heidarifar">
            <a:extLst>
              <a:ext uri="{FF2B5EF4-FFF2-40B4-BE49-F238E27FC236}">
                <a16:creationId xmlns:a16="http://schemas.microsoft.com/office/drawing/2014/main" id="{FD5CE109-D977-ED8C-9BD9-1E315DACFDD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35" y="3370679"/>
            <a:ext cx="2317161" cy="347574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847C1CB-A06B-CC4A-1EE5-76005A039B06}"/>
              </a:ext>
            </a:extLst>
          </p:cNvPr>
          <p:cNvSpPr txBox="1">
            <a:spLocks/>
          </p:cNvSpPr>
          <p:nvPr/>
        </p:nvSpPr>
        <p:spPr>
          <a:xfrm>
            <a:off x="4643381" y="3428998"/>
            <a:ext cx="2905240" cy="3428999"/>
          </a:xfrm>
          <a:prstGeom prst="rect">
            <a:avLst/>
          </a:prstGeom>
          <a:solidFill>
            <a:srgbClr val="FF5E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Teaching</a:t>
            </a:r>
          </a:p>
          <a:p>
            <a:pPr algn="ctr"/>
            <a:r>
              <a:rPr lang="en-US" sz="4000" dirty="0">
                <a:solidFill>
                  <a:schemeClr val="bg1"/>
                </a:solidFill>
              </a:rPr>
              <a:t>Assistants</a:t>
            </a:r>
          </a:p>
        </p:txBody>
      </p:sp>
      <p:sp>
        <p:nvSpPr>
          <p:cNvPr id="15" name="TextBox 14">
            <a:extLst>
              <a:ext uri="{FF2B5EF4-FFF2-40B4-BE49-F238E27FC236}">
                <a16:creationId xmlns:a16="http://schemas.microsoft.com/office/drawing/2014/main" id="{B0805547-503E-F109-373F-1F0EEEC40E38}"/>
              </a:ext>
            </a:extLst>
          </p:cNvPr>
          <p:cNvSpPr txBox="1"/>
          <p:nvPr/>
        </p:nvSpPr>
        <p:spPr>
          <a:xfrm>
            <a:off x="8010377" y="872438"/>
            <a:ext cx="473206" cy="523220"/>
          </a:xfrm>
          <a:prstGeom prst="rect">
            <a:avLst/>
          </a:prstGeom>
          <a:noFill/>
        </p:spPr>
        <p:txBody>
          <a:bodyPr wrap="none" rtlCol="0">
            <a:spAutoFit/>
          </a:bodyPr>
          <a:lstStyle/>
          <a:p>
            <a:pPr marL="285750" indent="-285750">
              <a:buFont typeface="Arial" panose="020B0604020202020204" pitchFamily="34" charset="0"/>
              <a:buChar char="•"/>
            </a:pPr>
            <a:endParaRPr lang="en-US" sz="2800" dirty="0"/>
          </a:p>
        </p:txBody>
      </p:sp>
      <p:sp>
        <p:nvSpPr>
          <p:cNvPr id="22" name="Title 1">
            <a:extLst>
              <a:ext uri="{FF2B5EF4-FFF2-40B4-BE49-F238E27FC236}">
                <a16:creationId xmlns:a16="http://schemas.microsoft.com/office/drawing/2014/main" id="{9611D103-846A-A316-FD8D-687A57641D3E}"/>
              </a:ext>
            </a:extLst>
          </p:cNvPr>
          <p:cNvSpPr txBox="1">
            <a:spLocks/>
          </p:cNvSpPr>
          <p:nvPr/>
        </p:nvSpPr>
        <p:spPr>
          <a:xfrm>
            <a:off x="4626708" y="0"/>
            <a:ext cx="2921912" cy="3452154"/>
          </a:xfrm>
          <a:prstGeom prst="rect">
            <a:avLst/>
          </a:prstGeom>
          <a:solidFill>
            <a:srgbClr val="0000FF"/>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Instructor</a:t>
            </a:r>
          </a:p>
        </p:txBody>
      </p:sp>
      <p:sp>
        <p:nvSpPr>
          <p:cNvPr id="23" name="Title 1">
            <a:extLst>
              <a:ext uri="{FF2B5EF4-FFF2-40B4-BE49-F238E27FC236}">
                <a16:creationId xmlns:a16="http://schemas.microsoft.com/office/drawing/2014/main" id="{D529F29F-5E85-25BC-EC1F-CEBE63E5591E}"/>
              </a:ext>
            </a:extLst>
          </p:cNvPr>
          <p:cNvSpPr txBox="1">
            <a:spLocks/>
          </p:cNvSpPr>
          <p:nvPr/>
        </p:nvSpPr>
        <p:spPr>
          <a:xfrm>
            <a:off x="7548621" y="0"/>
            <a:ext cx="4635043" cy="3452154"/>
          </a:xfrm>
          <a:prstGeom prst="rect">
            <a:avLst/>
          </a:prstGeom>
          <a:solidFill>
            <a:srgbClr val="000084"/>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Lectures</a:t>
            </a:r>
          </a:p>
          <a:p>
            <a:pPr algn="ctr"/>
            <a:r>
              <a:rPr lang="en-US" sz="3600" dirty="0">
                <a:solidFill>
                  <a:schemeClr val="bg1"/>
                </a:solidFill>
              </a:rPr>
              <a:t>Holds office hours</a:t>
            </a:r>
          </a:p>
        </p:txBody>
      </p:sp>
      <p:sp>
        <p:nvSpPr>
          <p:cNvPr id="24" name="Title 1">
            <a:extLst>
              <a:ext uri="{FF2B5EF4-FFF2-40B4-BE49-F238E27FC236}">
                <a16:creationId xmlns:a16="http://schemas.microsoft.com/office/drawing/2014/main" id="{C2E7FE92-50AB-C81F-A3BB-DA3310369639}"/>
              </a:ext>
            </a:extLst>
          </p:cNvPr>
          <p:cNvSpPr txBox="1">
            <a:spLocks/>
          </p:cNvSpPr>
          <p:nvPr/>
        </p:nvSpPr>
        <p:spPr>
          <a:xfrm>
            <a:off x="7548620" y="3452154"/>
            <a:ext cx="4635043" cy="3405843"/>
          </a:xfrm>
          <a:prstGeom prst="rect">
            <a:avLst/>
          </a:prstGeom>
          <a:solidFill>
            <a:srgbClr val="B4400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Leads section</a:t>
            </a:r>
          </a:p>
          <a:p>
            <a:pPr algn="ctr"/>
            <a:r>
              <a:rPr lang="en-US" sz="3600" dirty="0">
                <a:solidFill>
                  <a:schemeClr val="bg1"/>
                </a:solidFill>
              </a:rPr>
              <a:t>Holds office hours</a:t>
            </a:r>
          </a:p>
          <a:p>
            <a:pPr algn="ctr"/>
            <a:r>
              <a:rPr lang="en-US" sz="3600" dirty="0">
                <a:solidFill>
                  <a:schemeClr val="bg1"/>
                </a:solidFill>
              </a:rPr>
              <a:t>Grades assignments</a:t>
            </a:r>
          </a:p>
        </p:txBody>
      </p:sp>
      <p:sp>
        <p:nvSpPr>
          <p:cNvPr id="26" name="Rectangle 25">
            <a:extLst>
              <a:ext uri="{FF2B5EF4-FFF2-40B4-BE49-F238E27FC236}">
                <a16:creationId xmlns:a16="http://schemas.microsoft.com/office/drawing/2014/main" id="{A69C8B4C-0D04-A7A9-A18D-952346D5223E}"/>
              </a:ext>
            </a:extLst>
          </p:cNvPr>
          <p:cNvSpPr/>
          <p:nvPr/>
        </p:nvSpPr>
        <p:spPr>
          <a:xfrm>
            <a:off x="-8335" y="0"/>
            <a:ext cx="2364367" cy="3452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7D2C9752-8F6F-758E-D55F-E7F156EC469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308827" y="0"/>
            <a:ext cx="2334554" cy="345380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06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3925DD-F5A7-6453-AF6F-672A92B02788}"/>
              </a:ext>
            </a:extLst>
          </p:cNvPr>
          <p:cNvGrpSpPr/>
          <p:nvPr/>
        </p:nvGrpSpPr>
        <p:grpSpPr>
          <a:xfrm>
            <a:off x="-22789" y="0"/>
            <a:ext cx="12237576" cy="6858000"/>
            <a:chOff x="-1" y="0"/>
            <a:chExt cx="10263674" cy="6522098"/>
          </a:xfrm>
        </p:grpSpPr>
        <p:sp>
          <p:nvSpPr>
            <p:cNvPr id="2" name="Title 1">
              <a:extLst>
                <a:ext uri="{FF2B5EF4-FFF2-40B4-BE49-F238E27FC236}">
                  <a16:creationId xmlns:a16="http://schemas.microsoft.com/office/drawing/2014/main" id="{3CA72777-C817-0E0F-5D4E-2B373D5F2065}"/>
                </a:ext>
              </a:extLst>
            </p:cNvPr>
            <p:cNvSpPr txBox="1">
              <a:spLocks/>
            </p:cNvSpPr>
            <p:nvPr/>
          </p:nvSpPr>
          <p:spPr>
            <a:xfrm>
              <a:off x="0" y="0"/>
              <a:ext cx="5131837" cy="2174033"/>
            </a:xfrm>
            <a:prstGeom prst="rect">
              <a:avLst/>
            </a:prstGeom>
            <a:solidFill>
              <a:srgbClr val="39F7E1">
                <a:alpha val="3098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Course administration</a:t>
              </a:r>
            </a:p>
            <a:p>
              <a:pPr algn="ctr"/>
              <a:endParaRPr lang="en-US" sz="2400" dirty="0"/>
            </a:p>
            <a:p>
              <a:pPr algn="ctr"/>
              <a:r>
                <a:rPr lang="en-US" sz="1800" dirty="0"/>
                <a:t>absences, extensions, course requirements and policies, assignments, grades, navigating the Canvas site</a:t>
              </a:r>
            </a:p>
          </p:txBody>
        </p:sp>
        <p:sp>
          <p:nvSpPr>
            <p:cNvPr id="4" name="Title 1">
              <a:extLst>
                <a:ext uri="{FF2B5EF4-FFF2-40B4-BE49-F238E27FC236}">
                  <a16:creationId xmlns:a16="http://schemas.microsoft.com/office/drawing/2014/main" id="{8A3FAC37-A667-1E4D-BA5C-AD1F97A91819}"/>
                </a:ext>
              </a:extLst>
            </p:cNvPr>
            <p:cNvSpPr txBox="1">
              <a:spLocks/>
            </p:cNvSpPr>
            <p:nvPr/>
          </p:nvSpPr>
          <p:spPr>
            <a:xfrm>
              <a:off x="-1" y="2174032"/>
              <a:ext cx="5131837" cy="2174033"/>
            </a:xfrm>
            <a:prstGeom prst="rect">
              <a:avLst/>
            </a:prstGeom>
            <a:solidFill>
              <a:srgbClr val="58ABCA">
                <a:alpha val="45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Course content</a:t>
              </a:r>
            </a:p>
            <a:p>
              <a:pPr algn="ctr"/>
              <a:endParaRPr lang="en-US" sz="2400" dirty="0"/>
            </a:p>
            <a:p>
              <a:pPr algn="ctr"/>
              <a:r>
                <a:rPr lang="en-US" sz="1800" dirty="0"/>
                <a:t>ideas from the course, readings</a:t>
              </a:r>
            </a:p>
          </p:txBody>
        </p:sp>
        <p:sp>
          <p:nvSpPr>
            <p:cNvPr id="6" name="Title 1">
              <a:extLst>
                <a:ext uri="{FF2B5EF4-FFF2-40B4-BE49-F238E27FC236}">
                  <a16:creationId xmlns:a16="http://schemas.microsoft.com/office/drawing/2014/main" id="{8F73BE41-44B6-8044-7A38-046EEC8095F6}"/>
                </a:ext>
              </a:extLst>
            </p:cNvPr>
            <p:cNvSpPr txBox="1">
              <a:spLocks/>
            </p:cNvSpPr>
            <p:nvPr/>
          </p:nvSpPr>
          <p:spPr>
            <a:xfrm>
              <a:off x="0" y="4348065"/>
              <a:ext cx="5131837" cy="2174033"/>
            </a:xfrm>
            <a:prstGeom prst="rect">
              <a:avLst/>
            </a:prstGeom>
            <a:solidFill>
              <a:srgbClr val="E3E79D">
                <a:alpha val="32549"/>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Technical support</a:t>
              </a:r>
            </a:p>
            <a:p>
              <a:pPr algn="ctr"/>
              <a:endParaRPr lang="en-US" sz="2400" dirty="0"/>
            </a:p>
            <a:p>
              <a:pPr algn="ctr"/>
              <a:r>
                <a:rPr lang="en-US" sz="1800" dirty="0"/>
                <a:t>problems accessing Canvas, UF email, other UF IT systems</a:t>
              </a:r>
            </a:p>
          </p:txBody>
        </p:sp>
        <p:sp>
          <p:nvSpPr>
            <p:cNvPr id="8" name="Title 1">
              <a:extLst>
                <a:ext uri="{FF2B5EF4-FFF2-40B4-BE49-F238E27FC236}">
                  <a16:creationId xmlns:a16="http://schemas.microsoft.com/office/drawing/2014/main" id="{D478074E-11E7-F2F5-33A7-B771E775A625}"/>
                </a:ext>
              </a:extLst>
            </p:cNvPr>
            <p:cNvSpPr txBox="1">
              <a:spLocks/>
            </p:cNvSpPr>
            <p:nvPr/>
          </p:nvSpPr>
          <p:spPr>
            <a:xfrm>
              <a:off x="5131836" y="2174032"/>
              <a:ext cx="5131837" cy="2174033"/>
            </a:xfrm>
            <a:prstGeom prst="rect">
              <a:avLst/>
            </a:prstGeom>
            <a:solidFill>
              <a:schemeClr val="bg1">
                <a:lumMod val="85000"/>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Ask during lecture or section</a:t>
              </a:r>
            </a:p>
            <a:p>
              <a:pPr algn="ctr"/>
              <a:endParaRPr lang="en-US" sz="1800" dirty="0"/>
            </a:p>
            <a:p>
              <a:pPr algn="ctr"/>
              <a:r>
                <a:rPr lang="en-US" sz="1800" dirty="0"/>
                <a:t>Visit your TA’s office hours</a:t>
              </a:r>
            </a:p>
            <a:p>
              <a:pPr algn="ctr"/>
              <a:endParaRPr lang="en-US" sz="1800" dirty="0"/>
            </a:p>
            <a:p>
              <a:pPr algn="ctr"/>
              <a:r>
                <a:rPr lang="en-US" sz="1800" dirty="0"/>
                <a:t>Visit my office hours</a:t>
              </a:r>
            </a:p>
          </p:txBody>
        </p:sp>
        <p:sp>
          <p:nvSpPr>
            <p:cNvPr id="9" name="Title 1">
              <a:extLst>
                <a:ext uri="{FF2B5EF4-FFF2-40B4-BE49-F238E27FC236}">
                  <a16:creationId xmlns:a16="http://schemas.microsoft.com/office/drawing/2014/main" id="{031A77A5-28D9-A6F2-3A34-43C631BAA576}"/>
                </a:ext>
              </a:extLst>
            </p:cNvPr>
            <p:cNvSpPr txBox="1">
              <a:spLocks/>
            </p:cNvSpPr>
            <p:nvPr/>
          </p:nvSpPr>
          <p:spPr>
            <a:xfrm>
              <a:off x="5131836" y="4348064"/>
              <a:ext cx="5131837" cy="2174033"/>
            </a:xfrm>
            <a:prstGeom prst="rect">
              <a:avLst/>
            </a:prstGeom>
            <a:solidFill>
              <a:schemeClr val="bg1">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Contact the UF Computing Help Desk</a:t>
              </a:r>
            </a:p>
            <a:p>
              <a:pPr algn="ctr"/>
              <a:endParaRPr lang="en-US" sz="1800" dirty="0"/>
            </a:p>
            <a:p>
              <a:pPr algn="ctr"/>
              <a:r>
                <a:rPr lang="en-US" sz="1800" dirty="0"/>
                <a:t>Notify your TA if it’s causing problems</a:t>
              </a:r>
            </a:p>
          </p:txBody>
        </p:sp>
      </p:grpSp>
      <p:sp>
        <p:nvSpPr>
          <p:cNvPr id="10" name="Title 1">
            <a:extLst>
              <a:ext uri="{FF2B5EF4-FFF2-40B4-BE49-F238E27FC236}">
                <a16:creationId xmlns:a16="http://schemas.microsoft.com/office/drawing/2014/main" id="{56D656AF-47F7-DE0A-1F5C-504C00463C9C}"/>
              </a:ext>
            </a:extLst>
          </p:cNvPr>
          <p:cNvSpPr txBox="1">
            <a:spLocks/>
          </p:cNvSpPr>
          <p:nvPr/>
        </p:nvSpPr>
        <p:spPr>
          <a:xfrm>
            <a:off x="6095998" y="-2"/>
            <a:ext cx="6118788" cy="2286000"/>
          </a:xfrm>
          <a:prstGeom prst="rect">
            <a:avLst/>
          </a:prstGeom>
          <a:solidFill>
            <a:schemeClr val="bg1">
              <a:alpha val="4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Email your TA</a:t>
            </a:r>
          </a:p>
        </p:txBody>
      </p:sp>
    </p:spTree>
    <p:extLst>
      <p:ext uri="{BB962C8B-B14F-4D97-AF65-F5344CB8AC3E}">
        <p14:creationId xmlns:p14="http://schemas.microsoft.com/office/powerpoint/2010/main" val="3080442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8A0E46-7127-F445-672F-8CD564CB15C2}"/>
              </a:ext>
            </a:extLst>
          </p:cNvPr>
          <p:cNvSpPr>
            <a:spLocks noGrp="1"/>
          </p:cNvSpPr>
          <p:nvPr>
            <p:ph type="title"/>
          </p:nvPr>
        </p:nvSpPr>
        <p:spPr>
          <a:xfrm>
            <a:off x="471351" y="1482634"/>
            <a:ext cx="11249297" cy="3892731"/>
          </a:xfrm>
        </p:spPr>
        <p:txBody>
          <a:bodyPr>
            <a:normAutofit/>
          </a:bodyPr>
          <a:lstStyle/>
          <a:p>
            <a:pPr algn="ctr"/>
            <a:r>
              <a:rPr lang="en-US" dirty="0">
                <a:solidFill>
                  <a:schemeClr val="bg1"/>
                </a:solidFill>
              </a:rPr>
              <a:t>No section this week</a:t>
            </a:r>
            <a:br>
              <a:rPr lang="en-US" dirty="0">
                <a:solidFill>
                  <a:schemeClr val="bg1"/>
                </a:solidFill>
              </a:rPr>
            </a:br>
            <a:br>
              <a:rPr lang="en-US" dirty="0">
                <a:solidFill>
                  <a:schemeClr val="bg1"/>
                </a:solidFill>
              </a:rPr>
            </a:br>
            <a:r>
              <a:rPr lang="en-US" dirty="0">
                <a:solidFill>
                  <a:schemeClr val="bg1"/>
                </a:solidFill>
              </a:rPr>
              <a:t>Please feel free to reach out with questions</a:t>
            </a:r>
            <a:br>
              <a:rPr lang="en-US" dirty="0">
                <a:solidFill>
                  <a:schemeClr val="bg1"/>
                </a:solidFill>
              </a:rPr>
            </a:br>
            <a:br>
              <a:rPr lang="en-US" dirty="0">
                <a:solidFill>
                  <a:schemeClr val="bg1"/>
                </a:solidFill>
              </a:rPr>
            </a:br>
            <a:r>
              <a:rPr lang="en-US" dirty="0">
                <a:solidFill>
                  <a:schemeClr val="bg1"/>
                </a:solidFill>
              </a:rPr>
              <a:t>See you next week!</a:t>
            </a:r>
          </a:p>
        </p:txBody>
      </p:sp>
    </p:spTree>
    <p:extLst>
      <p:ext uri="{BB962C8B-B14F-4D97-AF65-F5344CB8AC3E}">
        <p14:creationId xmlns:p14="http://schemas.microsoft.com/office/powerpoint/2010/main" val="1739251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96D00-621E-CE2C-57FE-D13E55A732E8}"/>
              </a:ext>
            </a:extLst>
          </p:cNvPr>
          <p:cNvSpPr>
            <a:spLocks noGrp="1"/>
          </p:cNvSpPr>
          <p:nvPr>
            <p:ph type="title"/>
          </p:nvPr>
        </p:nvSpPr>
        <p:spPr>
          <a:xfrm>
            <a:off x="838200" y="2002631"/>
            <a:ext cx="10515600" cy="2852737"/>
          </a:xfrm>
        </p:spPr>
        <p:txBody>
          <a:bodyPr anchor="ctr"/>
          <a:lstStyle/>
          <a:p>
            <a:pPr algn="ctr"/>
            <a:r>
              <a:rPr lang="en-US" dirty="0">
                <a:solidFill>
                  <a:schemeClr val="bg1"/>
                </a:solidFill>
              </a:rPr>
              <a:t>AI is everywhere</a:t>
            </a:r>
          </a:p>
        </p:txBody>
      </p:sp>
    </p:spTree>
    <p:extLst>
      <p:ext uri="{BB962C8B-B14F-4D97-AF65-F5344CB8AC3E}">
        <p14:creationId xmlns:p14="http://schemas.microsoft.com/office/powerpoint/2010/main" val="993321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oogle Maps adding reporting features to Android, iOS | CNN Business">
            <a:extLst>
              <a:ext uri="{FF2B5EF4-FFF2-40B4-BE49-F238E27FC236}">
                <a16:creationId xmlns:a16="http://schemas.microsoft.com/office/drawing/2014/main" id="{0F73C93F-16C6-9843-A8EA-4CC9902CCE5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73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202244-4408-7D4B-9B0B-35FF23D6A2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3031" y="0"/>
            <a:ext cx="4396154" cy="6858000"/>
          </a:xfrm>
          <a:prstGeom prst="rect">
            <a:avLst/>
          </a:prstGeom>
        </p:spPr>
      </p:pic>
      <p:pic>
        <p:nvPicPr>
          <p:cNvPr id="13314" name="Picture 2">
            <a:extLst>
              <a:ext uri="{FF2B5EF4-FFF2-40B4-BE49-F238E27FC236}">
                <a16:creationId xmlns:a16="http://schemas.microsoft.com/office/drawing/2014/main" id="{637FA621-2849-1E40-A1A3-76FE5B5259C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96000" y="0"/>
            <a:ext cx="609389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6556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2966</TotalTime>
  <Words>2763</Words>
  <Application>Microsoft Macintosh PowerPoint</Application>
  <PresentationFormat>Widescreen</PresentationFormat>
  <Paragraphs>331</Paragraphs>
  <Slides>69</Slides>
  <Notes>69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font0000000023de4b58</vt:lpstr>
      <vt:lpstr>Office Theme</vt:lpstr>
      <vt:lpstr>Agenda</vt:lpstr>
      <vt:lpstr>David Grant</vt:lpstr>
      <vt:lpstr>David Gray Grant, Ph.D.</vt:lpstr>
      <vt:lpstr>PowerPoint Presentation</vt:lpstr>
      <vt:lpstr>PHI 3681: Ethics, Data, and Technology</vt:lpstr>
      <vt:lpstr>Agenda</vt:lpstr>
      <vt:lpstr>AI is 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Capabilities of AI-based systems are growing rapidly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alignment problem</vt:lpstr>
      <vt:lpstr>The alignment problem</vt:lpstr>
      <vt:lpstr>Questions for the course</vt:lpstr>
      <vt:lpstr>Agenda</vt:lpstr>
      <vt:lpstr>Attendance</vt:lpstr>
      <vt:lpstr>No laptops or phones</vt:lpstr>
      <vt:lpstr>Participation</vt:lpstr>
      <vt:lpstr>Readings</vt:lpstr>
      <vt:lpstr>Assessment</vt:lpstr>
      <vt:lpstr>PowerPoint Presentation</vt:lpstr>
      <vt:lpstr>PowerPoint Presentation</vt:lpstr>
      <vt:lpstr>No section this week  Please feel free to reach out with questions  See you next week!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Grant, David Michael</dc:creator>
  <cp:keywords/>
  <dc:description/>
  <cp:lastModifiedBy>Grant, David M.</cp:lastModifiedBy>
  <cp:revision>119</cp:revision>
  <cp:lastPrinted>2022-08-25T13:03:26Z</cp:lastPrinted>
  <dcterms:created xsi:type="dcterms:W3CDTF">2020-01-27T14:59:47Z</dcterms:created>
  <dcterms:modified xsi:type="dcterms:W3CDTF">2022-08-25T14:06:39Z</dcterms:modified>
  <cp:category/>
</cp:coreProperties>
</file>